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3"/>
  </p:sldMasterIdLst>
  <p:notesMasterIdLst>
    <p:notesMasterId r:id="rId29"/>
  </p:notesMasterIdLst>
  <p:handoutMasterIdLst>
    <p:handoutMasterId r:id="rId41"/>
  </p:handoutMasterIdLst>
  <p:sldIdLst>
    <p:sldId id="293" r:id="rId4"/>
    <p:sldId id="273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4" r:id="rId16"/>
    <p:sldId id="295" r:id="rId17"/>
    <p:sldId id="289" r:id="rId18"/>
    <p:sldId id="296" r:id="rId19"/>
    <p:sldId id="290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30"/>
    <p:sldId id="269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</p:sldIdLst>
  <p:sldSz cx="9144000" cy="6858000" type="screen4x3"/>
  <p:notesSz cx="6858000" cy="9144000"/>
  <p:embeddedFontLst>
    <p:embeddedFont>
      <p:font typeface="Twinkl" pitchFamily="2" charset="0"/>
      <p:regular r:id="rId45"/>
      <p:bold r:id="rId46"/>
    </p:embeddedFont>
    <p:embeddedFont>
      <p:font typeface="Sassoon Infant Rg" panose="02000503030000020003" pitchFamily="50" charset="0"/>
      <p:regular r:id="rId47"/>
      <p:bold r:id="rId48"/>
    </p:embeddedFont>
    <p:embeddedFont>
      <p:font typeface="Twinkl SemiBold" pitchFamily="2" charset="0"/>
      <p:bold r:id="rId49"/>
    </p:embeddedFont>
    <p:embeddedFont>
      <p:font typeface="Clear Sans Light" panose="020B0303030202020304" pitchFamily="34" charset="0"/>
      <p:regular r:id="rId50"/>
    </p:embeddedFont>
    <p:embeddedFont>
      <p:font typeface="Calibri" panose="020F050202020403020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4CB2D"/>
    <a:srgbClr val="6ED4F2"/>
    <a:srgbClr val="660066"/>
    <a:srgbClr val="000000"/>
    <a:srgbClr val="9BC53D"/>
    <a:srgbClr val="F78A52"/>
    <a:srgbClr val="F3DB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41"/>
        <p:guide pos="2877"/>
        <p:guide pos="288"/>
        <p:guide orient="horz" pos="4028"/>
        <p:guide pos="5466"/>
        <p:guide orient="horz" pos="306"/>
        <p:guide pos="500"/>
        <p:guide orient="horz" pos="486"/>
        <p:guide orient="horz" pos="3838"/>
        <p:guide pos="525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font" Target="fonts/font10.fntdata"/><Relationship Id="rId53" Type="http://schemas.openxmlformats.org/officeDocument/2006/relationships/font" Target="fonts/font9.fntdata"/><Relationship Id="rId52" Type="http://schemas.openxmlformats.org/officeDocument/2006/relationships/font" Target="fonts/font8.fntdata"/><Relationship Id="rId51" Type="http://schemas.openxmlformats.org/officeDocument/2006/relationships/font" Target="fonts/font7.fntdata"/><Relationship Id="rId50" Type="http://schemas.openxmlformats.org/officeDocument/2006/relationships/font" Target="fonts/font6.fntdata"/><Relationship Id="rId5" Type="http://schemas.openxmlformats.org/officeDocument/2006/relationships/slide" Target="slides/slide2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BFA960-81F6-4121-8A71-2056D49CC96D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A0CE02-1EB8-40A6-9D1E-81A532DF484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10C3BA-FB5F-4840-B5C2-3CBC70ABBC60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B505F6-2600-429C-BF1E-A75B5F73C948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GB" altLang="en-US" sz="1200" dirty="0">
                <a:latin typeface="Calibri" panose="020F0502020204030204" charset="0"/>
              </a:rPr>
            </a:fld>
            <a:endParaRPr lang="en-GB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7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5188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3438" y="6700838"/>
            <a:ext cx="584200" cy="84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335463" y="3348038"/>
            <a:ext cx="434975" cy="144463"/>
          </a:xfrm>
          <a:prstGeom prst="roundRect">
            <a:avLst/>
          </a:prstGeom>
          <a:solidFill>
            <a:srgbClr val="EF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2" name="Twinkl Logo"/>
          <p:cNvPicPr>
            <a:picLocks noChangeAspect="1"/>
          </p:cNvPicPr>
          <p:nvPr userDrawn="1"/>
        </p:nvPicPr>
        <p:blipFill>
          <a:blip r:embed="rId4">
            <a:lum bright="70001" contrast="-70000"/>
          </a:blip>
          <a:stretch>
            <a:fillRect/>
          </a:stretch>
        </p:blipFill>
        <p:spPr>
          <a:xfrm>
            <a:off x="4278313" y="3243263"/>
            <a:ext cx="587375" cy="37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3438" y="6700838"/>
            <a:ext cx="584200" cy="84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Whole Clas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Individual Wo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5188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air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5188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3438" y="6700838"/>
            <a:ext cx="584200" cy="84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Talking Partner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5188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Group Wo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5188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3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36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7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5188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3438" y="6700838"/>
            <a:ext cx="584200" cy="84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335463" y="3348038"/>
            <a:ext cx="434975" cy="144463"/>
          </a:xfrm>
          <a:prstGeom prst="roundRect">
            <a:avLst/>
          </a:prstGeom>
          <a:solidFill>
            <a:srgbClr val="EF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2" name="Twinkl Logo"/>
          <p:cNvPicPr>
            <a:picLocks noChangeAspect="1"/>
          </p:cNvPicPr>
          <p:nvPr userDrawn="1"/>
        </p:nvPicPr>
        <p:blipFill>
          <a:blip r:embed="rId4">
            <a:lum bright="70001" contrast="-70000"/>
          </a:blip>
          <a:stretch>
            <a:fillRect/>
          </a:stretch>
        </p:blipFill>
        <p:spPr>
          <a:xfrm>
            <a:off x="4278313" y="3243263"/>
            <a:ext cx="587375" cy="37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Whole Clas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Individual Wo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5188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air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5188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Talking Partner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5188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Group Wo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5188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3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775" y="6700838"/>
            <a:ext cx="585788" cy="8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12775"/>
            <a:ext cx="8636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 w="25400">
            <a:noFill/>
          </a:ln>
        </p:spPr>
        <p:txBody>
          <a:bodyPr lIns="252000" tIns="252000" rIns="252000" bIns="25200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assoon Infant Rg" panose="02000503030000020003" pitchFamily="50" charset="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assoon Infant Rg" panose="02000503030000020003" pitchFamily="50" charset="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assoon Infant Rg" panose="02000503030000020003" pitchFamily="50" charset="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assoon Infant Rg" panose="02000503030000020003" pitchFamily="50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 w="25400">
            <a:noFill/>
          </a:ln>
        </p:spPr>
        <p:txBody>
          <a:bodyPr lIns="252000" tIns="252000" rIns="252000" bIns="25200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assoon Infant Rg" panose="02000503030000020003" pitchFamily="50" charset="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assoon Infant Rg" panose="02000503030000020003" pitchFamily="50" charset="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assoon Infant Rg" panose="02000503030000020003" pitchFamily="50" charset="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assoon Infant Rg" panose="02000503030000020003" pitchFamily="50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en-GB" altLang="en-US"/>
              <a:t>Spelling and Grammar</a:t>
            </a:r>
            <a:br>
              <a:rPr lang="en-GB" altLang="en-US"/>
            </a:br>
            <a:r>
              <a:rPr lang="en-GB" altLang="en-US"/>
              <a:t>W/C- 6/07/2020</a:t>
            </a:r>
            <a:br>
              <a:rPr lang="en-GB" altLang="en-US"/>
            </a:br>
            <a:r>
              <a:rPr lang="en-GB" altLang="en-US"/>
              <a:t>W</a:t>
            </a:r>
            <a:r>
              <a:rPr lang="en-GB" altLang="en-US" dirty="0">
                <a:latin typeface="Twinkl SemiBold" pitchFamily="2" charset="0"/>
                <a:sym typeface="+mn-ea"/>
              </a:rPr>
              <a:t>ords that end in the sound /shuhn/.</a:t>
            </a:r>
            <a:br>
              <a:rPr lang="en-GB" altLang="en-US" dirty="0">
                <a:latin typeface="Twinkl SemiBold" pitchFamily="2" charset="0"/>
                <a:sym typeface="+mn-ea"/>
              </a:rPr>
            </a:br>
            <a:endParaRPr lang="en-GB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1117600" y="1235075"/>
            <a:ext cx="69088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GB" altLang="en-US" sz="3200" dirty="0"/>
              <a:t>The process of changing words or text from one language into another.</a:t>
            </a:r>
            <a:endParaRPr lang="en-GB" altLang="en-US" sz="3200" dirty="0"/>
          </a:p>
        </p:txBody>
      </p:sp>
      <p:sp>
        <p:nvSpPr>
          <p:cNvPr id="24579" name="Rectangle 2"/>
          <p:cNvSpPr/>
          <p:nvPr/>
        </p:nvSpPr>
        <p:spPr>
          <a:xfrm>
            <a:off x="755650" y="771525"/>
            <a:ext cx="7632700" cy="31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buNone/>
            </a:pPr>
            <a:r>
              <a:rPr lang="en-GB" altLang="en-US" sz="1600" dirty="0">
                <a:latin typeface="Twinkl SemiBold" pitchFamily="2" charset="0"/>
              </a:rPr>
              <a:t>Can you guess your spelling words for this week by reading their definitions? </a:t>
            </a:r>
            <a:endParaRPr lang="en-GB" altLang="en-US" sz="1600" dirty="0">
              <a:latin typeface="Twinkl SemiBold" pitchFamily="2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663825" y="4940300"/>
            <a:ext cx="38163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endParaRPr lang="en-GB" alt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00" y="2614613"/>
            <a:ext cx="2540000" cy="219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1452563" y="1235075"/>
            <a:ext cx="623887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GB" altLang="en-US" sz="3200" dirty="0"/>
              <a:t>A feeling of strong loyalty, love of care of someone or something.</a:t>
            </a:r>
            <a:endParaRPr lang="en-GB" altLang="en-US" sz="3200" dirty="0"/>
          </a:p>
        </p:txBody>
      </p:sp>
      <p:sp>
        <p:nvSpPr>
          <p:cNvPr id="25603" name="Rectangle 2"/>
          <p:cNvSpPr/>
          <p:nvPr/>
        </p:nvSpPr>
        <p:spPr>
          <a:xfrm>
            <a:off x="755650" y="771525"/>
            <a:ext cx="7632700" cy="31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buNone/>
            </a:pPr>
            <a:r>
              <a:rPr lang="en-GB" altLang="en-US" sz="1600" dirty="0">
                <a:latin typeface="Twinkl SemiBold" pitchFamily="2" charset="0"/>
              </a:rPr>
              <a:t>Can you guess your spelling words for this week by reading their definitions? </a:t>
            </a:r>
            <a:endParaRPr lang="en-GB" altLang="en-US" sz="1600" dirty="0">
              <a:latin typeface="Twinkl SemiBold" pitchFamily="2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663825" y="4940300"/>
            <a:ext cx="38163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endParaRPr lang="en-GB" alt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3913" y="2487613"/>
            <a:ext cx="2416175" cy="245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1452563" y="1235075"/>
            <a:ext cx="623887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GB" altLang="en-US" sz="3200" dirty="0"/>
              <a:t>The answer to a problem or how to deal with a difficult situation.</a:t>
            </a:r>
            <a:endParaRPr lang="en-GB" altLang="en-US" sz="3200" dirty="0"/>
          </a:p>
        </p:txBody>
      </p:sp>
      <p:sp>
        <p:nvSpPr>
          <p:cNvPr id="26627" name="Rectangle 2"/>
          <p:cNvSpPr/>
          <p:nvPr/>
        </p:nvSpPr>
        <p:spPr>
          <a:xfrm>
            <a:off x="755650" y="771525"/>
            <a:ext cx="7632700" cy="31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buNone/>
            </a:pPr>
            <a:r>
              <a:rPr lang="en-GB" altLang="en-US" sz="1600" dirty="0">
                <a:latin typeface="Twinkl SemiBold" pitchFamily="2" charset="0"/>
              </a:rPr>
              <a:t>Can you guess your spelling words for this week by reading their definitions? </a:t>
            </a:r>
            <a:endParaRPr lang="en-GB" altLang="en-US" sz="1600" dirty="0">
              <a:latin typeface="Twinkl SemiBold" pitchFamily="2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663825" y="4940300"/>
            <a:ext cx="38163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endParaRPr lang="en-GB" alt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950" y="2635250"/>
            <a:ext cx="2070100" cy="2155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995680"/>
          </a:xfrm>
        </p:spPr>
        <p:txBody>
          <a:bodyPr>
            <a:normAutofit fontScale="90000"/>
          </a:bodyPr>
          <a:p>
            <a:r>
              <a:rPr lang="en-GB" altLang="en-US"/>
              <a:t>Answers</a:t>
            </a:r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54760"/>
            <a:ext cx="8220075" cy="5140960"/>
          </a:xfrm>
        </p:spPr>
        <p:txBody>
          <a:bodyPr/>
          <a:p>
            <a:pPr marL="342900" indent="-342900" algn="ctr">
              <a:buAutoNum type="arabicPeriod"/>
            </a:pPr>
            <a:r>
              <a:rPr lang="en-GB" altLang="en-US" sz="2400" dirty="0">
                <a:solidFill>
                  <a:srgbClr val="00B0F0"/>
                </a:solidFill>
                <a:sym typeface="+mn-ea"/>
              </a:rPr>
              <a:t>question</a:t>
            </a:r>
            <a:endParaRPr lang="en-GB" altLang="en-US" sz="2400" dirty="0">
              <a:solidFill>
                <a:srgbClr val="00B0F0"/>
              </a:solidFill>
              <a:sym typeface="+mn-ea"/>
            </a:endParaRPr>
          </a:p>
          <a:p>
            <a:pPr marL="342900" indent="-342900" algn="ctr">
              <a:buAutoNum type="arabicPeriod"/>
            </a:pPr>
            <a:r>
              <a:rPr lang="en-GB" altLang="en-US" sz="2400" dirty="0">
                <a:solidFill>
                  <a:srgbClr val="00B0F0"/>
                </a:solidFill>
                <a:sym typeface="+mn-ea"/>
              </a:rPr>
              <a:t>mention</a:t>
            </a:r>
            <a:endParaRPr lang="en-GB" altLang="en-US" sz="2400" dirty="0">
              <a:solidFill>
                <a:srgbClr val="00B0F0"/>
              </a:solidFill>
              <a:sym typeface="+mn-ea"/>
            </a:endParaRPr>
          </a:p>
          <a:p>
            <a:pPr marL="342900" indent="-342900" algn="ctr">
              <a:buAutoNum type="arabicPeriod"/>
            </a:pPr>
            <a:r>
              <a:rPr lang="en-GB" altLang="en-US" sz="2400" dirty="0">
                <a:solidFill>
                  <a:srgbClr val="00B0F0"/>
                </a:solidFill>
                <a:sym typeface="+mn-ea"/>
              </a:rPr>
              <a:t>position</a:t>
            </a:r>
            <a:endParaRPr lang="en-GB" altLang="en-US" sz="2400" dirty="0">
              <a:solidFill>
                <a:srgbClr val="00B0F0"/>
              </a:solidFill>
              <a:sym typeface="+mn-ea"/>
            </a:endParaRPr>
          </a:p>
          <a:p>
            <a:pPr marL="342900" indent="-342900" algn="ctr">
              <a:buAutoNum type="arabicPeriod"/>
            </a:pPr>
            <a:r>
              <a:rPr lang="en-GB" altLang="en-US" sz="2400" dirty="0">
                <a:solidFill>
                  <a:srgbClr val="00B0F0"/>
                </a:solidFill>
                <a:sym typeface="+mn-ea"/>
              </a:rPr>
              <a:t>invention</a:t>
            </a:r>
            <a:endParaRPr lang="en-GB" altLang="en-US" sz="2400" dirty="0">
              <a:solidFill>
                <a:srgbClr val="00B0F0"/>
              </a:solidFill>
              <a:sym typeface="+mn-ea"/>
            </a:endParaRPr>
          </a:p>
          <a:p>
            <a:pPr marL="342900" indent="-342900" algn="ctr">
              <a:buAutoNum type="arabicPeriod"/>
            </a:pPr>
            <a:r>
              <a:rPr lang="en-GB" altLang="en-US" sz="2400" dirty="0">
                <a:solidFill>
                  <a:srgbClr val="00B0F0"/>
                </a:solidFill>
                <a:sym typeface="+mn-ea"/>
              </a:rPr>
              <a:t>injection</a:t>
            </a:r>
            <a:endParaRPr lang="en-GB" altLang="en-US" sz="2400" dirty="0"/>
          </a:p>
          <a:p>
            <a:pPr marL="342900" indent="-342900" algn="ctr">
              <a:buAutoNum type="arabicPeriod"/>
            </a:pPr>
            <a:r>
              <a:rPr lang="en-GB" altLang="en-US" sz="2400" dirty="0">
                <a:solidFill>
                  <a:srgbClr val="00B0F0"/>
                </a:solidFill>
                <a:sym typeface="+mn-ea"/>
              </a:rPr>
              <a:t>action</a:t>
            </a:r>
            <a:endParaRPr lang="en-GB" altLang="en-US" sz="2400" dirty="0">
              <a:solidFill>
                <a:srgbClr val="00B0F0"/>
              </a:solidFill>
              <a:sym typeface="+mn-ea"/>
            </a:endParaRPr>
          </a:p>
          <a:p>
            <a:pPr marL="342900" indent="-342900" algn="ctr">
              <a:buAutoNum type="arabicPeriod"/>
            </a:pPr>
            <a:r>
              <a:rPr lang="en-GB" altLang="en-US" sz="2400" dirty="0">
                <a:solidFill>
                  <a:srgbClr val="00B0F0"/>
                </a:solidFill>
                <a:sym typeface="+mn-ea"/>
              </a:rPr>
              <a:t>attraction</a:t>
            </a:r>
            <a:endParaRPr lang="en-GB" altLang="en-US" sz="2400" dirty="0">
              <a:solidFill>
                <a:srgbClr val="00B0F0"/>
              </a:solidFill>
              <a:sym typeface="+mn-ea"/>
            </a:endParaRPr>
          </a:p>
          <a:p>
            <a:pPr marL="342900" indent="-342900" algn="ctr">
              <a:buAutoNum type="arabicPeriod"/>
            </a:pPr>
            <a:r>
              <a:rPr lang="en-GB" altLang="en-US" sz="2400" dirty="0">
                <a:solidFill>
                  <a:srgbClr val="00B0F0"/>
                </a:solidFill>
                <a:sym typeface="+mn-ea"/>
              </a:rPr>
              <a:t>translation</a:t>
            </a:r>
            <a:endParaRPr lang="en-GB" altLang="en-US" sz="2400" dirty="0">
              <a:solidFill>
                <a:srgbClr val="00B0F0"/>
              </a:solidFill>
              <a:sym typeface="+mn-ea"/>
            </a:endParaRPr>
          </a:p>
          <a:p>
            <a:pPr marL="342900" indent="-342900" algn="ctr">
              <a:buAutoNum type="arabicPeriod"/>
            </a:pPr>
            <a:r>
              <a:rPr lang="en-GB" altLang="en-US" sz="2400" dirty="0">
                <a:solidFill>
                  <a:srgbClr val="00B0F0"/>
                </a:solidFill>
                <a:sym typeface="+mn-ea"/>
              </a:rPr>
              <a:t>devotion</a:t>
            </a:r>
            <a:endParaRPr lang="en-GB" altLang="en-US" sz="2400" dirty="0">
              <a:solidFill>
                <a:srgbClr val="00B0F0"/>
              </a:solidFill>
              <a:sym typeface="+mn-ea"/>
            </a:endParaRPr>
          </a:p>
          <a:p>
            <a:pPr marL="342900" indent="-342900" algn="ctr">
              <a:buAutoNum type="arabicPeriod"/>
            </a:pPr>
            <a:r>
              <a:rPr lang="en-GB" altLang="en-US" sz="2400" dirty="0">
                <a:solidFill>
                  <a:srgbClr val="00B0F0"/>
                </a:solidFill>
                <a:sym typeface="+mn-ea"/>
              </a:rPr>
              <a:t>solution</a:t>
            </a:r>
            <a:endParaRPr lang="en-GB" altLang="en-US" sz="2400" dirty="0">
              <a:solidFill>
                <a:srgbClr val="00B0F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Activity 2</a:t>
            </a:r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5650" y="677863"/>
            <a:ext cx="76327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Look at these –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words with a partner. Think about their root words.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Can you sort them into a table?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Clear Sans Light" panose="020B03030302020203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650" y="1524000"/>
          <a:ext cx="7632700" cy="2351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4233"/>
                <a:gridCol w="2544233"/>
                <a:gridCol w="2544233"/>
              </a:tblGrid>
              <a:tr h="3708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 definite root word</a:t>
                      </a:r>
                      <a:endParaRPr lang="en-GB" sz="1400" b="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Root word</a:t>
                      </a:r>
                      <a:r>
                        <a:rPr lang="en-GB" sz="1400" baseline="0" dirty="0"/>
                        <a:t> ends in  ‘t’</a:t>
                      </a:r>
                      <a:endParaRPr lang="en-GB" sz="1400" b="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Root word end in ‘</a:t>
                      </a:r>
                      <a:r>
                        <a:rPr lang="en-GB" sz="1400" dirty="0" err="1"/>
                        <a:t>te</a:t>
                      </a:r>
                      <a:r>
                        <a:rPr lang="en-GB" sz="1400" dirty="0"/>
                        <a:t>’</a:t>
                      </a:r>
                      <a:endParaRPr lang="en-GB" sz="1400" b="0" dirty="0"/>
                    </a:p>
                  </a:txBody>
                  <a:tcPr marT="45725" marB="45725"/>
                </a:tc>
              </a:tr>
              <a:tr h="198020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48063" y="4019550"/>
            <a:ext cx="1828800" cy="369888"/>
          </a:xfrm>
          <a:prstGeom prst="rect">
            <a:avLst/>
          </a:prstGeom>
          <a:solidFill>
            <a:srgbClr val="C4CB2D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mention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8938" y="4584700"/>
            <a:ext cx="1828800" cy="368300"/>
          </a:xfrm>
          <a:prstGeom prst="rect">
            <a:avLst/>
          </a:prstGeom>
          <a:solidFill>
            <a:srgbClr val="C4CB2D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position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463" y="4587875"/>
            <a:ext cx="1828800" cy="369888"/>
          </a:xfrm>
          <a:prstGeom prst="rect">
            <a:avLst/>
          </a:prstGeom>
          <a:solidFill>
            <a:srgbClr val="C4CB2D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question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4400" y="4040188"/>
            <a:ext cx="1828800" cy="369887"/>
          </a:xfrm>
          <a:prstGeom prst="rect">
            <a:avLst/>
          </a:prstGeom>
          <a:solidFill>
            <a:srgbClr val="C4CB2D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action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5722938"/>
            <a:ext cx="1828800" cy="369887"/>
          </a:xfrm>
          <a:prstGeom prst="rect">
            <a:avLst/>
          </a:prstGeom>
          <a:solidFill>
            <a:srgbClr val="C4CB2D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invention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4079875"/>
            <a:ext cx="1828800" cy="369888"/>
          </a:xfrm>
          <a:prstGeom prst="rect">
            <a:avLst/>
          </a:prstGeom>
          <a:solidFill>
            <a:srgbClr val="C4CB2D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injection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4463" y="5162550"/>
            <a:ext cx="1828800" cy="369888"/>
          </a:xfrm>
          <a:prstGeom prst="rect">
            <a:avLst/>
          </a:prstGeom>
          <a:solidFill>
            <a:srgbClr val="C4CB2D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attraction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1600" y="5138738"/>
            <a:ext cx="1828800" cy="368300"/>
          </a:xfrm>
          <a:prstGeom prst="rect">
            <a:avLst/>
          </a:prstGeom>
          <a:solidFill>
            <a:srgbClr val="C4CB2D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translation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06838" y="5722938"/>
            <a:ext cx="1828800" cy="369887"/>
          </a:xfrm>
          <a:prstGeom prst="rect">
            <a:avLst/>
          </a:prstGeom>
          <a:solidFill>
            <a:srgbClr val="C4CB2D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devotion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9263" y="5722938"/>
            <a:ext cx="1828800" cy="369887"/>
          </a:xfrm>
          <a:prstGeom prst="rect">
            <a:avLst/>
          </a:prstGeom>
          <a:solidFill>
            <a:srgbClr val="C4CB2D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solution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Answers</a:t>
            </a:r>
            <a:endParaRPr lang="en-GB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l="25290" t="35608" r="34809" b="41491"/>
          <a:stretch>
            <a:fillRect/>
          </a:stretch>
        </p:blipFill>
        <p:spPr>
          <a:xfrm>
            <a:off x="-84455" y="2221230"/>
            <a:ext cx="9302750" cy="3002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/>
          <p:nvPr/>
        </p:nvSpPr>
        <p:spPr>
          <a:xfrm>
            <a:off x="755650" y="831850"/>
            <a:ext cx="763270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/>
              <a:t>So what happens to the root words that end in ‘te’ when –tion is added?</a:t>
            </a:r>
            <a:endParaRPr lang="en-GB" alt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00413" y="1457325"/>
          <a:ext cx="2543175" cy="2349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3175"/>
              </a:tblGrid>
              <a:tr h="37062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Root word end in ‘</a:t>
                      </a:r>
                      <a:r>
                        <a:rPr lang="en-GB" sz="1400" dirty="0" err="1"/>
                        <a:t>te</a:t>
                      </a:r>
                      <a:r>
                        <a:rPr lang="en-GB" sz="1400" dirty="0"/>
                        <a:t>’</a:t>
                      </a:r>
                      <a:endParaRPr lang="en-GB" sz="1400" b="0" dirty="0"/>
                    </a:p>
                  </a:txBody>
                  <a:tcPr marL="91402" marR="91402" marT="45694" marB="45694"/>
                </a:tc>
              </a:tr>
              <a:tr h="197887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02" marR="91402" marT="45694" marB="45694"/>
                </a:tc>
              </a:tr>
            </a:tbl>
          </a:graphicData>
        </a:graphic>
      </p:graphicFrame>
      <p:sp>
        <p:nvSpPr>
          <p:cNvPr id="28683" name="TextBox 28"/>
          <p:cNvSpPr txBox="1"/>
          <p:nvPr/>
        </p:nvSpPr>
        <p:spPr>
          <a:xfrm>
            <a:off x="3716338" y="2016125"/>
            <a:ext cx="1828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translation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8684" name="TextBox 29"/>
          <p:cNvSpPr txBox="1"/>
          <p:nvPr/>
        </p:nvSpPr>
        <p:spPr>
          <a:xfrm>
            <a:off x="3716338" y="2540000"/>
            <a:ext cx="1828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devotion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8685" name="TextBox 30"/>
          <p:cNvSpPr txBox="1"/>
          <p:nvPr/>
        </p:nvSpPr>
        <p:spPr>
          <a:xfrm>
            <a:off x="3716338" y="3063875"/>
            <a:ext cx="1828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solution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4024313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+mn-ea"/>
                <a:cs typeface="Clear Sans Light" panose="020B0303030202020304" pitchFamily="34" charset="0"/>
              </a:rPr>
              <a:t>translate +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+mn-ea"/>
                <a:cs typeface="Clear Sans Light" panose="020B0303030202020304" pitchFamily="34" charset="0"/>
              </a:rPr>
              <a:t>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+mn-ea"/>
                <a:cs typeface="Clear Sans Light" panose="020B0303030202020304" pitchFamily="34" charset="0"/>
              </a:rPr>
              <a:t> = translation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+mn-ea"/>
              <a:cs typeface="Clear Sans Light" panose="020B03030302020203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+mn-ea"/>
                <a:cs typeface="Clear Sans Light" panose="020B0303030202020304" pitchFamily="34" charset="0"/>
              </a:rPr>
              <a:t>devote +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+mn-ea"/>
                <a:cs typeface="Clear Sans Light" panose="020B0303030202020304" pitchFamily="34" charset="0"/>
              </a:rPr>
              <a:t>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+mn-ea"/>
                <a:cs typeface="Clear Sans Light" panose="020B0303030202020304" pitchFamily="34" charset="0"/>
              </a:rPr>
              <a:t> = devotion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+mn-ea"/>
              <a:cs typeface="Clear Sans Light" panose="020B03030302020203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+mn-ea"/>
                <a:cs typeface="Clear Sans Light" panose="020B0303030202020304" pitchFamily="34" charset="0"/>
              </a:rPr>
              <a:t>solute +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+mn-ea"/>
                <a:cs typeface="Clear Sans Light" panose="020B0303030202020304" pitchFamily="34" charset="0"/>
              </a:rPr>
              <a:t>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+mn-ea"/>
                <a:cs typeface="Clear Sans Light" panose="020B0303030202020304" pitchFamily="34" charset="0"/>
              </a:rPr>
              <a:t> = solution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+mn-ea"/>
              <a:cs typeface="Clear Sans Light" panose="020B03030302020203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5538" y="5322888"/>
            <a:ext cx="6892925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Clear Sans Light" panose="020B0303030202020304" pitchFamily="34" charset="0"/>
              </a:rPr>
              <a:t>The ‘e’ isn’t needed! Can you think of anymore words that could fit into this section of your table?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Clear Sans Light" panose="020B0303030202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-288" t="2583" r="288" b="2388"/>
          <a:stretch>
            <a:fillRect/>
          </a:stretch>
        </p:blipFill>
        <p:spPr>
          <a:xfrm>
            <a:off x="283845" y="163830"/>
            <a:ext cx="8522970" cy="65297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GB" altLang="en-US"/>
              <a:t>Activity 3</a:t>
            </a:r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755650" y="771525"/>
            <a:ext cx="76327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>
              <a:buNone/>
            </a:pPr>
            <a:r>
              <a:rPr lang="en-GB" altLang="en-US" sz="2000" dirty="0">
                <a:latin typeface="Twinkl SemiBold" pitchFamily="2" charset="0"/>
              </a:rPr>
              <a:t>This week, we are going to look again at words that end in the sound /shuhn/.</a:t>
            </a:r>
            <a:endParaRPr lang="en-GB" altLang="en-US" sz="2000" dirty="0">
              <a:latin typeface="Twinkl SemiBold" pitchFamily="2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203325" y="1544638"/>
            <a:ext cx="67373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Clear Sans Light" panose="020B0303030202020304" pitchFamily="34" charset="0"/>
              </a:rPr>
              <a:t>This time, the words we are learning to spell are all going to use ‘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Clear Sans Light" panose="020B0303030202020304" pitchFamily="34" charset="0"/>
              </a:rPr>
              <a:t>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Clear Sans Light" panose="020B0303030202020304" pitchFamily="34" charset="0"/>
              </a:rPr>
              <a:t>’ to make the sound.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Clear Sans Light" panose="020B03030302020203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Clear Sans Light" panose="020B03030302020203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Clear Sans Light" panose="020B03030302020203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Clear Sans Light" panose="020B03030302020203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Clear Sans Light" panose="020B03030302020203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Clear Sans Light" panose="020B0303030202020304" pitchFamily="34" charset="0"/>
              </a:rPr>
              <a:t>Working with a partner, you are going to sort your spelling words into a table by thinking about the root words used before the ‘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Clear Sans Light" panose="020B0303030202020304" pitchFamily="34" charset="0"/>
              </a:rPr>
              <a:t>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Clear Sans Light" panose="020B0303030202020304" pitchFamily="34" charset="0"/>
              </a:rPr>
              <a:t>’ suffix is added.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Clear Sans Light" panose="020B03030302020203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Clear Sans Light" panose="020B03030302020203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Clear Sans Light" panose="020B0303030202020304" pitchFamily="34" charset="0"/>
              </a:rPr>
              <a:t>But first, can you guess your spelling words for this week by reading their definitions?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Clear Sans Light" panose="020B03030302020203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Clear Sans Light" panose="020B03030302020203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Clear Sans Light" panose="020B0303030202020304" pitchFamily="34" charset="0"/>
              </a:rPr>
              <a:t>Remember, they’ll all have ‘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Clear Sans Light" panose="020B0303030202020304" pitchFamily="34" charset="0"/>
              </a:rPr>
              <a:t>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inkl" pitchFamily="2" charset="0"/>
                <a:ea typeface="Sassoon Infant Rg" panose="02000503030000020003" pitchFamily="50" charset="0"/>
                <a:cs typeface="Clear Sans Light" panose="020B0303030202020304" pitchFamily="34" charset="0"/>
              </a:rPr>
              <a:t>’ endings.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inkl" pitchFamily="2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1325" y="2319338"/>
            <a:ext cx="641350" cy="985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97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250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341" end="3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l="32831" t="20296" r="33656" b="12678"/>
          <a:stretch>
            <a:fillRect/>
          </a:stretch>
        </p:blipFill>
        <p:spPr>
          <a:xfrm>
            <a:off x="71120" y="99695"/>
            <a:ext cx="8872220" cy="66998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l="32318" t="17228" r="32966" b="17213"/>
          <a:stretch>
            <a:fillRect/>
          </a:stretch>
        </p:blipFill>
        <p:spPr>
          <a:xfrm>
            <a:off x="-49530" y="0"/>
            <a:ext cx="9168130" cy="68281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Activity 4</a:t>
            </a:r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First </a:t>
            </a:r>
            <a:endParaRPr lang="en-GB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rcRect l="49526" t="20968" r="11348" b="31089"/>
          <a:stretch>
            <a:fillRect/>
          </a:stretch>
        </p:blipFill>
        <p:spPr>
          <a:xfrm>
            <a:off x="457200" y="1343025"/>
            <a:ext cx="8257540" cy="51320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Then</a:t>
            </a:r>
            <a:endParaRPr lang="en-GB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49526" t="22640" r="11165" b="30083"/>
          <a:stretch>
            <a:fillRect/>
          </a:stretch>
        </p:blipFill>
        <p:spPr>
          <a:xfrm>
            <a:off x="995045" y="1473200"/>
            <a:ext cx="7400925" cy="50044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Activity 5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n-GB" altLang="en-US" sz="4800"/>
              <a:t>If you can take a </a:t>
            </a:r>
            <a:endParaRPr lang="en-GB" altLang="en-US" sz="4800"/>
          </a:p>
          <a:p>
            <a:pPr marL="0" indent="0" algn="ctr">
              <a:buNone/>
            </a:pPr>
            <a:r>
              <a:rPr lang="en-GB" altLang="en-US" sz="4800"/>
              <a:t>Spelling Test</a:t>
            </a:r>
            <a:endParaRPr lang="en-GB" altLang="en-US" sz="4800"/>
          </a:p>
          <a:p>
            <a:pPr marL="0" indent="0" algn="ctr">
              <a:buNone/>
            </a:pPr>
            <a:r>
              <a:rPr lang="en-GB" altLang="en-US" sz="4800"/>
              <a:t>or</a:t>
            </a:r>
            <a:endParaRPr lang="en-GB" altLang="en-US" sz="4800"/>
          </a:p>
          <a:p>
            <a:pPr marL="0" indent="0" algn="ctr">
              <a:buNone/>
            </a:pPr>
            <a:r>
              <a:rPr lang="en-GB" altLang="en-US" sz="4800"/>
              <a:t>Look Cover Write</a:t>
            </a:r>
            <a:endParaRPr lang="en-GB" altLang="en-US" sz="4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 rotWithShape="1">
          <a:blip r:embed="rId1"/>
          <a:srcRect l="3418" t="15604" r="78603" b="51482"/>
          <a:stretch>
            <a:fillRect/>
          </a:stretch>
        </p:blipFill>
        <p:spPr>
          <a:xfrm>
            <a:off x="1728470" y="241300"/>
            <a:ext cx="6257925" cy="637603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29000"/>
              </a:prst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GB" altLang="en-US"/>
              <a:t>Grammar Work and Mats</a:t>
            </a:r>
            <a:br>
              <a:rPr lang="en-GB" altLang="en-US"/>
            </a:br>
            <a:endParaRPr lang="en-GB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7" y="2081599"/>
            <a:ext cx="8220075" cy="4242683"/>
          </a:xfrm>
        </p:spPr>
        <p:txBody>
          <a:bodyPr/>
          <a:p>
            <a:pPr marL="0" indent="0">
              <a:buNone/>
            </a:pPr>
            <a:r>
              <a:rPr lang="en-GB" altLang="en-US" sz="3600" b="1" u="sng">
                <a:solidFill>
                  <a:schemeClr val="accent5"/>
                </a:solidFill>
              </a:rPr>
              <a:t>Grammar – To write expanded noun phrases</a:t>
            </a:r>
            <a:endParaRPr lang="en-GB" altLang="en-US" sz="3600" b="1" u="sng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altLang="en-US" sz="3200"/>
              <a:t>Using the links complete the activities and games. </a:t>
            </a:r>
            <a:endParaRPr lang="en-GB" altLang="en-US" sz="3200"/>
          </a:p>
          <a:p>
            <a:pPr marL="0" indent="0">
              <a:buNone/>
            </a:pPr>
            <a:r>
              <a:rPr lang="en-GB" altLang="en-US" sz="3200"/>
              <a:t>Choose which activities you wish to complete or have a go at them all. </a:t>
            </a:r>
            <a:endParaRPr lang="en-GB" altLang="en-US" sz="3200"/>
          </a:p>
          <a:p>
            <a:pPr marL="0" indent="0">
              <a:buNone/>
            </a:pPr>
            <a:r>
              <a:rPr lang="en-GB" altLang="en-US" sz="3200">
                <a:sym typeface="+mn-ea"/>
              </a:rPr>
              <a:t>https://www.bbc.co.uk/bitesize/articles/znpbgwx    </a:t>
            </a:r>
            <a:endParaRPr lang="en-GB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1452563" y="1235075"/>
            <a:ext cx="623887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GB" altLang="en-US" sz="3200" dirty="0"/>
              <a:t>A sentence or phrase used to find out information.</a:t>
            </a:r>
            <a:endParaRPr lang="en-GB" altLang="en-US" sz="3200" dirty="0"/>
          </a:p>
        </p:txBody>
      </p:sp>
      <p:sp>
        <p:nvSpPr>
          <p:cNvPr id="17411" name="Rectangle 2"/>
          <p:cNvSpPr/>
          <p:nvPr/>
        </p:nvSpPr>
        <p:spPr>
          <a:xfrm>
            <a:off x="755650" y="771525"/>
            <a:ext cx="7632700" cy="31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buNone/>
            </a:pPr>
            <a:r>
              <a:rPr lang="en-GB" altLang="en-US" sz="1600" dirty="0">
                <a:latin typeface="Twinkl SemiBold" pitchFamily="2" charset="0"/>
              </a:rPr>
              <a:t>Can you guess your spelling words for this week by reading their definitions? </a:t>
            </a:r>
            <a:endParaRPr lang="en-GB" altLang="en-US" sz="1600" dirty="0">
              <a:latin typeface="Twinkl SemiBold" pitchFamily="2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663825" y="4940300"/>
            <a:ext cx="38163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endParaRPr lang="en-GB" altLang="en-US" sz="5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440113" y="2392363"/>
            <a:ext cx="2263775" cy="2641600"/>
            <a:chOff x="3439987" y="2392517"/>
            <a:chExt cx="2264026" cy="2641600"/>
          </a:xfrm>
        </p:grpSpPr>
        <p:pic>
          <p:nvPicPr>
            <p:cNvPr id="17414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39987" y="2392517"/>
              <a:ext cx="2264026" cy="264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5" name="Rectangle 6"/>
            <p:cNvSpPr/>
            <p:nvPr/>
          </p:nvSpPr>
          <p:spPr>
            <a:xfrm>
              <a:off x="4252841" y="2828835"/>
              <a:ext cx="6383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b="1" dirty="0">
                  <a:solidFill>
                    <a:schemeClr val="tx1"/>
                  </a:solidFill>
                </a:rPr>
                <a:t>?</a:t>
              </a:r>
              <a:endParaRPr lang="en-GB" altLang="en-US" sz="7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29776" t="20700" r="32974" b="15132"/>
          <a:stretch>
            <a:fillRect/>
          </a:stretch>
        </p:blipFill>
        <p:spPr>
          <a:xfrm>
            <a:off x="120650" y="93345"/>
            <a:ext cx="8903335" cy="66706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30037" t="24278" r="32385" b="35399"/>
          <a:stretch>
            <a:fillRect/>
          </a:stretch>
        </p:blipFill>
        <p:spPr>
          <a:xfrm>
            <a:off x="625475" y="829310"/>
            <a:ext cx="7883525" cy="47567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l="29776" t="18261" r="32974" b="7499"/>
          <a:stretch>
            <a:fillRect/>
          </a:stretch>
        </p:blipFill>
        <p:spPr>
          <a:xfrm>
            <a:off x="24130" y="58420"/>
            <a:ext cx="8961120" cy="67767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20712" t="19294" r="23666" b="15492"/>
          <a:stretch>
            <a:fillRect/>
          </a:stretch>
        </p:blipFill>
        <p:spPr>
          <a:xfrm>
            <a:off x="85090" y="42545"/>
            <a:ext cx="9072245" cy="66948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20409" t="18964" r="23801" b="15477"/>
          <a:stretch>
            <a:fillRect/>
          </a:stretch>
        </p:blipFill>
        <p:spPr>
          <a:xfrm>
            <a:off x="24130" y="43815"/>
            <a:ext cx="9086215" cy="66649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20805" t="25550" r="23607" b="7843"/>
          <a:stretch>
            <a:fillRect/>
          </a:stretch>
        </p:blipFill>
        <p:spPr>
          <a:xfrm>
            <a:off x="50800" y="139700"/>
            <a:ext cx="9043035" cy="6578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20611" t="19997" r="23414" b="13740"/>
          <a:stretch>
            <a:fillRect/>
          </a:stretch>
        </p:blipFill>
        <p:spPr>
          <a:xfrm>
            <a:off x="84455" y="220345"/>
            <a:ext cx="8975725" cy="5974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1452563" y="1235075"/>
            <a:ext cx="623887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GB" altLang="en-US" sz="3200" dirty="0"/>
              <a:t>To speak about something quickly without much detail.</a:t>
            </a:r>
            <a:endParaRPr lang="en-GB" altLang="en-US" sz="3200" dirty="0"/>
          </a:p>
        </p:txBody>
      </p:sp>
      <p:sp>
        <p:nvSpPr>
          <p:cNvPr id="18435" name="Rectangle 2"/>
          <p:cNvSpPr/>
          <p:nvPr/>
        </p:nvSpPr>
        <p:spPr>
          <a:xfrm>
            <a:off x="755650" y="771525"/>
            <a:ext cx="7632700" cy="31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buNone/>
            </a:pPr>
            <a:r>
              <a:rPr lang="en-GB" altLang="en-US" sz="1600" dirty="0">
                <a:latin typeface="Twinkl SemiBold" pitchFamily="2" charset="0"/>
              </a:rPr>
              <a:t>Can you guess your spelling words for this week by reading their definitions? </a:t>
            </a:r>
            <a:endParaRPr lang="en-GB" altLang="en-US" sz="1600" dirty="0">
              <a:latin typeface="Twinkl SemiBold" pitchFamily="2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663825" y="4940300"/>
            <a:ext cx="38163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endParaRPr lang="en-GB" alt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0463" y="2689225"/>
            <a:ext cx="4283075" cy="2251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8700" y="2408238"/>
            <a:ext cx="4546600" cy="272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/>
          <p:nvPr/>
        </p:nvSpPr>
        <p:spPr>
          <a:xfrm>
            <a:off x="1452563" y="1235075"/>
            <a:ext cx="623887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GB" altLang="en-US" sz="3200" dirty="0"/>
              <a:t>A place where someone or something is located.</a:t>
            </a:r>
            <a:endParaRPr lang="en-GB" altLang="en-US" sz="3200" dirty="0"/>
          </a:p>
        </p:txBody>
      </p:sp>
      <p:sp>
        <p:nvSpPr>
          <p:cNvPr id="19460" name="Rectangle 2"/>
          <p:cNvSpPr/>
          <p:nvPr/>
        </p:nvSpPr>
        <p:spPr>
          <a:xfrm>
            <a:off x="755650" y="771525"/>
            <a:ext cx="7632700" cy="31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buNone/>
            </a:pPr>
            <a:r>
              <a:rPr lang="en-GB" altLang="en-US" sz="1600" dirty="0">
                <a:latin typeface="Twinkl SemiBold" pitchFamily="2" charset="0"/>
              </a:rPr>
              <a:t>Can you guess your spelling words for this week by reading their definitions? </a:t>
            </a:r>
            <a:endParaRPr lang="en-GB" altLang="en-US" sz="1600" dirty="0">
              <a:latin typeface="Twinkl SemiBold" pitchFamily="2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663825" y="4940300"/>
            <a:ext cx="38163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endParaRPr lang="en-GB" alt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3286125"/>
            <a:ext cx="2152650" cy="1606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1452563" y="1235075"/>
            <a:ext cx="623887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GB" altLang="en-US" sz="3200" dirty="0"/>
              <a:t>Something that has never been made before.</a:t>
            </a:r>
            <a:endParaRPr lang="en-GB" altLang="en-US" sz="3200" dirty="0"/>
          </a:p>
        </p:txBody>
      </p:sp>
      <p:sp>
        <p:nvSpPr>
          <p:cNvPr id="20483" name="Rectangle 2"/>
          <p:cNvSpPr/>
          <p:nvPr/>
        </p:nvSpPr>
        <p:spPr>
          <a:xfrm>
            <a:off x="755650" y="771525"/>
            <a:ext cx="7632700" cy="31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buNone/>
            </a:pPr>
            <a:r>
              <a:rPr lang="en-GB" altLang="en-US" sz="1600" dirty="0">
                <a:latin typeface="Twinkl SemiBold" pitchFamily="2" charset="0"/>
              </a:rPr>
              <a:t>Can you guess your spelling words for this week by reading their definitions? </a:t>
            </a:r>
            <a:endParaRPr lang="en-GB" altLang="en-US" sz="1600" dirty="0">
              <a:latin typeface="Twinkl SemiBold" pitchFamily="2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663825" y="4940300"/>
            <a:ext cx="38163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endParaRPr lang="en-GB" alt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2275" y="3403600"/>
            <a:ext cx="3219450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1452563" y="1235075"/>
            <a:ext cx="6238875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GB" altLang="en-US" sz="3200" dirty="0"/>
              <a:t>The act of putting a liquid medicine into a person's body using a needle and a syringe.</a:t>
            </a:r>
            <a:endParaRPr lang="en-GB" altLang="en-US" sz="3200" dirty="0"/>
          </a:p>
        </p:txBody>
      </p:sp>
      <p:sp>
        <p:nvSpPr>
          <p:cNvPr id="21507" name="Rectangle 2"/>
          <p:cNvSpPr/>
          <p:nvPr/>
        </p:nvSpPr>
        <p:spPr>
          <a:xfrm>
            <a:off x="755650" y="771525"/>
            <a:ext cx="7632700" cy="31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buNone/>
            </a:pPr>
            <a:r>
              <a:rPr lang="en-GB" altLang="en-US" sz="1600" dirty="0">
                <a:latin typeface="Twinkl SemiBold" pitchFamily="2" charset="0"/>
              </a:rPr>
              <a:t>Can you guess your spelling words for this week by reading their definitions? </a:t>
            </a:r>
            <a:endParaRPr lang="en-GB" altLang="en-US" sz="1600" dirty="0">
              <a:latin typeface="Twinkl SemiBold" pitchFamily="2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663825" y="4940300"/>
            <a:ext cx="38163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endParaRPr lang="en-GB" alt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9288" y="3025775"/>
            <a:ext cx="2765425" cy="176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1452563" y="1235075"/>
            <a:ext cx="623887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GB" altLang="en-US" sz="3200" dirty="0"/>
              <a:t>The process of doing something to achieve an aim.</a:t>
            </a:r>
            <a:endParaRPr lang="en-GB" altLang="en-US" sz="3200" dirty="0"/>
          </a:p>
        </p:txBody>
      </p:sp>
      <p:sp>
        <p:nvSpPr>
          <p:cNvPr id="22531" name="Rectangle 2"/>
          <p:cNvSpPr/>
          <p:nvPr/>
        </p:nvSpPr>
        <p:spPr>
          <a:xfrm>
            <a:off x="755650" y="771525"/>
            <a:ext cx="7632700" cy="31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buNone/>
            </a:pPr>
            <a:r>
              <a:rPr lang="en-GB" altLang="en-US" sz="1600" dirty="0">
                <a:latin typeface="Twinkl SemiBold" pitchFamily="2" charset="0"/>
              </a:rPr>
              <a:t>Can you guess your spelling words for this week by reading their definitions? </a:t>
            </a:r>
            <a:endParaRPr lang="en-GB" altLang="en-US" sz="1600" dirty="0">
              <a:latin typeface="Twinkl SemiBold" pitchFamily="2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663825" y="4940300"/>
            <a:ext cx="38163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endParaRPr lang="en-GB" alt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4688" y="2476500"/>
            <a:ext cx="2714625" cy="2405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6888" y="3771900"/>
            <a:ext cx="712787" cy="642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/>
          <p:nvPr/>
        </p:nvSpPr>
        <p:spPr>
          <a:xfrm>
            <a:off x="1452563" y="1235075"/>
            <a:ext cx="623887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GB" altLang="en-US" sz="3200" dirty="0"/>
              <a:t>A strong liking for someone </a:t>
            </a:r>
            <a:br>
              <a:rPr lang="en-GB" altLang="en-US" sz="3200" dirty="0"/>
            </a:br>
            <a:r>
              <a:rPr lang="en-GB" altLang="en-US" sz="3200" dirty="0"/>
              <a:t>or something.</a:t>
            </a:r>
            <a:endParaRPr lang="en-GB" altLang="en-US" sz="3200" dirty="0"/>
          </a:p>
        </p:txBody>
      </p:sp>
      <p:sp>
        <p:nvSpPr>
          <p:cNvPr id="23556" name="Rectangle 2"/>
          <p:cNvSpPr/>
          <p:nvPr/>
        </p:nvSpPr>
        <p:spPr>
          <a:xfrm>
            <a:off x="755650" y="771525"/>
            <a:ext cx="7632700" cy="31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buNone/>
            </a:pPr>
            <a:r>
              <a:rPr lang="en-GB" altLang="en-US" sz="1600" dirty="0">
                <a:latin typeface="Twinkl SemiBold" pitchFamily="2" charset="0"/>
              </a:rPr>
              <a:t>Can you guess your spelling words for this week by reading their definitions? </a:t>
            </a:r>
            <a:endParaRPr lang="en-GB" altLang="en-US" sz="1600" dirty="0">
              <a:latin typeface="Twinkl SemiBold" pitchFamily="2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663825" y="4940300"/>
            <a:ext cx="38163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</a:lstStyle>
          <a:p>
            <a:pPr marL="0" lvl="0" indent="0" algn="ctr">
              <a:lnSpc>
                <a:spcPct val="100000"/>
              </a:lnSpc>
              <a:buNone/>
            </a:pPr>
            <a:endParaRPr lang="en-GB" altLang="en-US" sz="5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7625" y="4243388"/>
            <a:ext cx="714375" cy="64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3" y="2462213"/>
            <a:ext cx="3152775" cy="2555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06482 L -0.0217 -0.06435 C -0.02483 -0.06597 -0.02778 -0.0662 -0.03091 -0.06759 C -0.03229 -0.06852 -0.03334 -0.07037 -0.03472 -0.07153 C -0.03611 -0.07269 -0.0375 -0.07338 -0.03872 -0.07431 C -0.0408 -0.07593 -0.04288 -0.07778 -0.04479 -0.07963 C -0.04844 -0.0831 -0.04705 -0.08102 -0.04983 -0.08495 C -0.05052 -0.0875 -0.05139 -0.09028 -0.05191 -0.09282 C -0.05243 -0.09653 -0.05313 -0.1 -0.05382 -0.1037 C -0.05538 -0.10949 -0.05452 -0.10625 -0.05591 -0.11296 C -0.05573 -0.11597 -0.05365 -0.14745 -0.05591 -0.15579 C -0.05643 -0.15787 -0.05851 -0.1581 -0.0599 -0.15995 C -0.06285 -0.16296 -0.0632 -0.1662 -0.06788 -0.16782 L -0.07188 -0.16898 C -0.07292 -0.17014 -0.07379 -0.17107 -0.07483 -0.17176 C -0.07934 -0.17431 -0.07813 -0.17176 -0.08212 -0.17431 C -0.08368 -0.17546 -0.08542 -0.17662 -0.08698 -0.17847 C -0.08785 -0.17894 -0.0882 -0.18056 -0.08906 -0.18102 C -0.08993 -0.18171 -0.09115 -0.18218 -0.09202 -0.18241 C -0.10052 -0.19097 -0.09132 -0.18287 -0.10104 -0.18773 C -0.10226 -0.18843 -0.10295 -0.18982 -0.104 -0.19028 C -0.10504 -0.1912 -0.10608 -0.1912 -0.10712 -0.1919 C -0.10816 -0.19329 -0.10903 -0.19468 -0.11007 -0.19583 C -0.11111 -0.19699 -0.11216 -0.19722 -0.11302 -0.19838 C -0.11511 -0.20093 -0.1191 -0.20625 -0.1191 -0.20602 C -0.11945 -0.20787 -0.11945 -0.20949 -0.12031 -0.21042 C -0.12118 -0.2125 -0.12413 -0.21597 -0.12413 -0.21574 C -0.12466 -0.21806 -0.12448 -0.22037 -0.12518 -0.22222 C -0.1257 -0.22384 -0.12761 -0.22384 -0.12813 -0.22523 C -0.129 -0.22662 -0.12865 -0.22894 -0.12934 -0.23056 C -0.12969 -0.23195 -0.13056 -0.2331 -0.13125 -0.23449 C -0.1316 -0.23681 -0.13195 -0.23889 -0.13229 -0.24097 C -0.13247 -0.24306 -0.13299 -0.24468 -0.13316 -0.24653 C -0.13351 -0.25093 -0.13316 -0.25556 -0.13316 -0.25949 " pathEditMode="relative" rAng="0" ptsTypes="AAAAAAAAAAAAAAAAAAAAAAAAAAAAAAAA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97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2.22222E-6 L 8.33333E-7 0.00046 C 0.00347 -0.0007 0.00712 -0.0007 0.01076 -0.00162 C 0.01267 -0.00209 0.01371 -0.00324 0.01562 -0.00417 C 0.01719 -0.00463 0.01875 -0.00509 0.02031 -0.00556 C 0.02292 -0.00648 0.02535 -0.00764 0.0276 -0.0088 C 0.03212 -0.01088 0.03038 -0.00972 0.03385 -0.01181 C 0.03472 -0.01366 0.03559 -0.01505 0.03628 -0.01667 C 0.03698 -0.01875 0.03767 -0.02107 0.03854 -0.02292 C 0.04045 -0.02639 0.03941 -0.02477 0.04097 -0.02847 C 0.0408 -0.03033 0.03837 -0.04884 0.04097 -0.05394 C 0.04167 -0.05509 0.04427 -0.05556 0.04583 -0.05625 C 0.04948 -0.05834 0.05 -0.06019 0.05555 -0.06111 L 0.06042 -0.06181 C 0.0618 -0.0625 0.06267 -0.06297 0.06406 -0.06343 C 0.06944 -0.06482 0.06788 -0.06343 0.07257 -0.06482 C 0.07465 -0.06551 0.07674 -0.06644 0.07847 -0.06736 C 0.07969 -0.06783 0.08021 -0.06875 0.08108 -0.06875 C 0.08212 -0.06922 0.08351 -0.06945 0.08472 -0.06968 C 0.09496 -0.07477 0.08385 -0.06991 0.09566 -0.07292 C 0.09687 -0.07315 0.09792 -0.07408 0.0993 -0.07454 C 0.10035 -0.075 0.10174 -0.075 0.10295 -0.07547 C 0.10417 -0.07616 0.10521 -0.07685 0.10642 -0.07778 C 0.10764 -0.07801 0.10903 -0.07871 0.11007 -0.07917 C 0.11267 -0.08056 0.11736 -0.0838 0.11736 -0.08357 C 0.11788 -0.08496 0.11788 -0.08588 0.11875 -0.08611 C 0.11996 -0.08773 0.12361 -0.08959 0.12361 -0.08935 C 0.12396 -0.09097 0.12378 -0.09236 0.12465 -0.09329 C 0.12535 -0.09422 0.1276 -0.09422 0.1283 -0.09514 C 0.12917 -0.09584 0.12899 -0.09722 0.12969 -0.09815 C 0.13021 -0.09908 0.13125 -0.09977 0.13194 -0.10047 C 0.13246 -0.10185 0.13281 -0.10324 0.13333 -0.10463 C 0.13351 -0.10556 0.1342 -0.10648 0.13455 -0.10764 C 0.13472 -0.11042 0.13455 -0.11297 0.13455 -0.11528 " pathEditMode="relative" rAng="0" ptsTypes="AAAAAAAAAAAAAAAAAAAAAAAAAAAAAAAA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2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2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2855</Words>
  <Application>WPS Presentation</Application>
  <PresentationFormat>On-screen Show (4:3)</PresentationFormat>
  <Paragraphs>141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</vt:lpstr>
      <vt:lpstr>SimSun</vt:lpstr>
      <vt:lpstr>Wingdings</vt:lpstr>
      <vt:lpstr>Twinkl</vt:lpstr>
      <vt:lpstr>Sassoon Infant Rg</vt:lpstr>
      <vt:lpstr>Twinkl SemiBold</vt:lpstr>
      <vt:lpstr>Tuffy</vt:lpstr>
      <vt:lpstr>Clear Sans Light</vt:lpstr>
      <vt:lpstr>Microsoft YaHei</vt:lpstr>
      <vt:lpstr>Arial Unicode MS</vt:lpstr>
      <vt:lpstr>Segoe Print</vt:lpstr>
      <vt:lpstr>Calibri</vt:lpstr>
      <vt:lpstr>Office Theme</vt:lpstr>
      <vt:lpstr>1_Office Theme</vt:lpstr>
      <vt:lpstr>Spelling and Grammar W/C- 6/07/2020 Words that end in the sound /shuhn/.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Answers</vt:lpstr>
      <vt:lpstr>Activity 2</vt:lpstr>
      <vt:lpstr>PowerPoint 演示文稿</vt:lpstr>
      <vt:lpstr>Answers</vt:lpstr>
      <vt:lpstr>PowerPoint 演示文稿</vt:lpstr>
      <vt:lpstr>PowerPoint 演示文稿</vt:lpstr>
      <vt:lpstr>Activity 3</vt:lpstr>
      <vt:lpstr>PowerPoint 演示文稿</vt:lpstr>
      <vt:lpstr>PowerPoint 演示文稿</vt:lpstr>
      <vt:lpstr>Activity 4</vt:lpstr>
      <vt:lpstr>First </vt:lpstr>
      <vt:lpstr>Then</vt:lpstr>
      <vt:lpstr>Activity 5</vt:lpstr>
      <vt:lpstr>PowerPoint 演示文稿</vt:lpstr>
      <vt:lpstr>PowerPoint 演示文稿</vt:lpstr>
      <vt:lpstr>Grammar work and Mats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Owner</cp:lastModifiedBy>
  <cp:revision>175</cp:revision>
  <dcterms:created xsi:type="dcterms:W3CDTF">2014-10-01T16:09:00Z</dcterms:created>
  <dcterms:modified xsi:type="dcterms:W3CDTF">2020-06-19T12:37:24Z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2057-11.2.0.9431</vt:lpwstr>
  </property>
</Properties>
</file>