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handoutMasterIdLst>
    <p:handoutMasterId r:id="rId17"/>
  </p:handoutMasterIdLst>
  <p:sldIdLst>
    <p:sldId id="292" r:id="rId2"/>
    <p:sldId id="297" r:id="rId3"/>
    <p:sldId id="262" r:id="rId4"/>
    <p:sldId id="272" r:id="rId5"/>
    <p:sldId id="263" r:id="rId6"/>
    <p:sldId id="278" r:id="rId7"/>
    <p:sldId id="277" r:id="rId8"/>
    <p:sldId id="282" r:id="rId9"/>
    <p:sldId id="259" r:id="rId10"/>
    <p:sldId id="273" r:id="rId11"/>
    <p:sldId id="271" r:id="rId12"/>
    <p:sldId id="294" r:id="rId13"/>
    <p:sldId id="293" r:id="rId14"/>
    <p:sldId id="298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9E03DD-0256-4DA7-A46A-1824F26BD8F2}" v="2" dt="2023-05-02T19:15:32.5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4239" autoAdjust="0"/>
  </p:normalViewPr>
  <p:slideViewPr>
    <p:cSldViewPr>
      <p:cViewPr varScale="1">
        <p:scale>
          <a:sx n="108" d="100"/>
          <a:sy n="108" d="100"/>
        </p:scale>
        <p:origin x="20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9BA87-6A7F-4C23-ABD0-C656921BF4D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3AA02-71D8-4B70-9478-1F54FB015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01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D62BA-E55B-4633-9043-597F3C7453C1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53B96-BB8D-49B0-B96D-D4FBC04B4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4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53B96-BB8D-49B0-B96D-D4FBC04B46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800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53B96-BB8D-49B0-B96D-D4FBC04B46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819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53B96-BB8D-49B0-B96D-D4FBC04B46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78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53B96-BB8D-49B0-B96D-D4FBC04B46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44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53B96-BB8D-49B0-B96D-D4FBC04B46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575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53B96-BB8D-49B0-B96D-D4FBC04B46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268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53B96-BB8D-49B0-B96D-D4FBC04B46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186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53B96-BB8D-49B0-B96D-D4FBC04B46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116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53B96-BB8D-49B0-B96D-D4FBC04B467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85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FE19-9853-4718-B423-03B05AAE02C9}" type="datetime1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9C2A-99FC-403F-B69A-66DE6EEE5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46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57FC-6700-47E9-B7A2-A49FEA399839}" type="datetime1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9C2A-99FC-403F-B69A-66DE6EEE5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69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E064-9ECA-49A9-948D-86A26F051C24}" type="datetime1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9C2A-99FC-403F-B69A-66DE6EEE5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43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C98A8-B52A-4CA7-95D8-E17C9B2CFFE4}" type="datetime1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9C2A-99FC-403F-B69A-66DE6EEE5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37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B873-8F04-4DA9-AE8E-FF4C6C69E1E1}" type="datetime1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9C2A-99FC-403F-B69A-66DE6EEE5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84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1A1C-5EAA-4C13-9E0D-0A776F61F984}" type="datetime1">
              <a:rPr lang="en-GB" smtClean="0"/>
              <a:t>07/06/2024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9C2A-99FC-403F-B69A-66DE6EEE5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05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5789-2B99-4017-A2BE-437A9DB543E2}" type="datetime1">
              <a:rPr lang="en-GB" smtClean="0"/>
              <a:t>07/06/2024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9C2A-99FC-403F-B69A-66DE6EEE5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32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7348-7B99-4A3F-AC0E-44237B9D0D64}" type="datetime1">
              <a:rPr lang="en-GB" smtClean="0"/>
              <a:t>07/06/2024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9C2A-99FC-403F-B69A-66DE6EEE5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4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B004-02FE-4DC7-AF87-0DC8C7008EF0}" type="datetime1">
              <a:rPr lang="en-GB" smtClean="0"/>
              <a:t>07/06/2024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9C2A-99FC-403F-B69A-66DE6EEE5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99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E51-A9B6-4035-8DB0-8BA50F4054FE}" type="datetime1">
              <a:rPr lang="en-GB" smtClean="0"/>
              <a:t>07/06/2024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9C2A-99FC-403F-B69A-66DE6EEE5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99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2319-2086-4C5A-9DDB-E31FC8B510FA}" type="datetime1">
              <a:rPr lang="en-GB" smtClean="0"/>
              <a:t>07/06/2024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9C2A-99FC-403F-B69A-66DE6EEE5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10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CC"/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41158-1DC0-4341-B680-2086CE3C45A5}" type="datetime1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19C2A-99FC-403F-B69A-66DE6EEE5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82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mindful-gym.blogspot.com/2014/06/mindful-gym-newsletter.html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12" Type="http://schemas.openxmlformats.org/officeDocument/2006/relationships/hyperlink" Target="https://en.wikipedia.org/wiki/File:Speech_bubble.sv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hirleypreschool.org/information-whirley-pre-school/tapestry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hyperlink" Target="https://freepngimg.com/png/25080-facebook-like" TargetMode="External"/><Relationship Id="rId4" Type="http://schemas.openxmlformats.org/officeDocument/2006/relationships/hyperlink" Target="https://pixabay.com/en/cellphone-screen-black-mobile-36480/" TargetMode="Externa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lipartmag.com/cartoon-houses-clipart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pngimg.com/download/6250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lives.org.uk/advice/primary/learning-school/starting-primary-schoo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theschoolrun.com/best-books-about-starting-school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www.livewellmagazine.org/health-snack-ideas-from-memorial-dietitian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hyperlink" Target="https://pixabay.com/en/eat-food-fruit-nutrition-vitamins-2519956/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ebay.co.uk/itm/Kids-Plain-Tracksuit-Teen-Hooded-Zip-Top-Jogging-Bottoms-2-Piece-Set-5-16-Years-/182310306110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63688" y="67733"/>
            <a:ext cx="6912768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latin typeface="Arial Rounded MT Bold" panose="020F0704030504030204" pitchFamily="34" charset="0"/>
              </a:rPr>
              <a:t>Welcome to Abacus!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8640"/>
            <a:ext cx="1728192" cy="11299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7CF24F-119F-6C82-E187-135A5593FC85}"/>
              </a:ext>
            </a:extLst>
          </p:cNvPr>
          <p:cNvSpPr txBox="1"/>
          <p:nvPr/>
        </p:nvSpPr>
        <p:spPr>
          <a:xfrm>
            <a:off x="899592" y="2204864"/>
            <a:ext cx="7632848" cy="3887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800" dirty="0">
                <a:latin typeface="Arial Rounded MT Bold" panose="020F0704030504030204" pitchFamily="34" charset="0"/>
              </a:rPr>
              <a:t>6pm to 6.30pm - Please feel free to sample our school dinners and visit the Foundation classrooms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sz="28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800" dirty="0">
                <a:latin typeface="Arial Rounded MT Bold" panose="020F0704030504030204" pitchFamily="34" charset="0"/>
              </a:rPr>
              <a:t>6.30pm to 7pm – New Intake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9A8F1-A7A3-4354-ABC6-8E7082731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9C2A-99FC-403F-B69A-66DE6EEE5D9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4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18" y="188640"/>
            <a:ext cx="792088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>
                <a:latin typeface="Arial Rounded MT Bold" panose="020F0704030504030204" pitchFamily="34" charset="0"/>
              </a:rPr>
              <a:t>Communication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80528" y="1124744"/>
            <a:ext cx="9036495" cy="46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</a:rPr>
              <a:t>Home school diary (also to be used as your child’s reading journal)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</a:rPr>
              <a:t>Tapestry – use the like button!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</a:rPr>
              <a:t>At the door – </a:t>
            </a:r>
            <a:r>
              <a:rPr lang="en-GB" b="1" dirty="0">
                <a:latin typeface="Arial Rounded MT Bold" panose="020F0704030504030204" pitchFamily="34" charset="0"/>
              </a:rPr>
              <a:t>appointment for lengthy chats please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</a:rPr>
              <a:t>Text system – you can reply to school texts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</a:rPr>
              <a:t>Weekly Newsletter online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</a:rPr>
              <a:t>Website – dates, letters, newsletters, class pages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</a:rPr>
              <a:t>School Facebook page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</a:rPr>
              <a:t>Parent consultations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</a:rPr>
              <a:t>End of Year Report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dirty="0">
              <a:latin typeface="Arial Rounded MT Bold" panose="020F07040305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 descr="A close-up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8879019D-B18D-4B0E-A467-F908A0318E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583652">
            <a:off x="7444244" y="4694358"/>
            <a:ext cx="931982" cy="1802021"/>
          </a:xfrm>
          <a:prstGeom prst="rect">
            <a:avLst/>
          </a:prstGeom>
        </p:spPr>
      </p:pic>
      <p:pic>
        <p:nvPicPr>
          <p:cNvPr id="7" name="Picture 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678D285B-8F11-4A3F-9BB4-2FA2BC6E65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63746" y="1680363"/>
            <a:ext cx="2006352" cy="2006352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F1ADD80-3407-4CD6-9234-A48453E4FE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20869676">
            <a:off x="4940538" y="3994931"/>
            <a:ext cx="1592947" cy="1616521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8D1768A-992A-49D6-9FD6-F7C0099A2D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650721" y="5070147"/>
            <a:ext cx="1467798" cy="1109105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42DECB1-28F3-439B-9994-1217168FA78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15811" y="5194342"/>
            <a:ext cx="1684661" cy="12687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68C22-76F2-4174-93A5-8BF9CDAE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9C2A-99FC-403F-B69A-66DE6EEE5D9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94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5000"/>
    </mc:Choice>
    <mc:Fallback xmlns="">
      <p:transition spd="slow" advClick="0" advTm="24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6552728" cy="4946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u="sng" dirty="0">
                <a:latin typeface="Arial Rounded MT Bold" panose="020F0704030504030204" pitchFamily="34" charset="0"/>
              </a:rPr>
              <a:t>Uniform Expectations</a:t>
            </a:r>
            <a:endParaRPr lang="en-GB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768" y="692696"/>
            <a:ext cx="8748463" cy="595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sz="16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600" dirty="0">
                <a:latin typeface="Arial Rounded MT Bold" panose="020F0704030504030204" pitchFamily="34" charset="0"/>
              </a:rPr>
              <a:t>Yellow polo shirt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600" dirty="0">
                <a:latin typeface="Arial Rounded MT Bold" panose="020F0704030504030204" pitchFamily="34" charset="0"/>
              </a:rPr>
              <a:t>Grey trousers/shorts/skirt/dress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600" dirty="0">
                <a:latin typeface="Arial Rounded MT Bold" panose="020F0704030504030204" pitchFamily="34" charset="0"/>
              </a:rPr>
              <a:t>Yellow/purple gingham summer dress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600" dirty="0">
                <a:latin typeface="Arial Rounded MT Bold" panose="020F0704030504030204" pitchFamily="34" charset="0"/>
              </a:rPr>
              <a:t>Black shoes – no trainers and </a:t>
            </a:r>
            <a:r>
              <a:rPr lang="en-GB" sz="1600" b="1" dirty="0">
                <a:latin typeface="Arial Rounded MT Bold" panose="020F0704030504030204" pitchFamily="34" charset="0"/>
              </a:rPr>
              <a:t>no laces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600" dirty="0">
                <a:latin typeface="Arial Rounded MT Bold" panose="020F0704030504030204" pitchFamily="34" charset="0"/>
              </a:rPr>
              <a:t>White, grey or black socks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600" dirty="0">
                <a:latin typeface="Arial Rounded MT Bold" panose="020F0704030504030204" pitchFamily="34" charset="0"/>
              </a:rPr>
              <a:t>Please ensure all items are </a:t>
            </a:r>
            <a:r>
              <a:rPr lang="en-GB" sz="1600" b="1" u="sng" dirty="0">
                <a:latin typeface="Arial Rounded MT Bold" panose="020F0704030504030204" pitchFamily="34" charset="0"/>
              </a:rPr>
              <a:t>named </a:t>
            </a:r>
            <a:r>
              <a:rPr lang="en-GB" sz="1600" dirty="0">
                <a:latin typeface="Arial Rounded MT Bold" panose="020F0704030504030204" pitchFamily="34" charset="0"/>
              </a:rPr>
              <a:t>(including shoes!)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600" dirty="0">
                <a:latin typeface="Arial Rounded MT Bold" panose="020F0704030504030204" pitchFamily="34" charset="0"/>
              </a:rPr>
              <a:t>Please remember coats/jackets– we do go out to play even if it is raining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600" dirty="0">
                <a:latin typeface="Arial Rounded MT Bold" panose="020F0704030504030204" pitchFamily="34" charset="0"/>
              </a:rPr>
              <a:t>We have a wellie rack outside as we do go out in the rain (optional)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600" dirty="0">
                <a:latin typeface="Arial Rounded MT Bold" panose="020F0704030504030204" pitchFamily="34" charset="0"/>
              </a:rPr>
              <a:t>Long hair always tied up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600" dirty="0">
                <a:latin typeface="Arial Rounded MT Bold" panose="020F0704030504030204" pitchFamily="34" charset="0"/>
              </a:rPr>
              <a:t>No nail varnish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600" b="1" u="sng" dirty="0">
                <a:latin typeface="Arial Rounded MT Bold" panose="020F0704030504030204" pitchFamily="34" charset="0"/>
              </a:rPr>
              <a:t>No earrings permitted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600" dirty="0">
                <a:latin typeface="Arial Rounded MT Bold" panose="020F0704030504030204" pitchFamily="34" charset="0"/>
              </a:rPr>
              <a:t>Water bottle every day please – School policy is that the children are only allowed water in their bottle, not juice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600" dirty="0">
                <a:latin typeface="Arial Rounded MT Bold" panose="020F0704030504030204" pitchFamily="34" charset="0"/>
              </a:rPr>
              <a:t>School book bags – don’t have the space for rucksacks, book bags only please (labelled)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17795" y="494634"/>
            <a:ext cx="6154991" cy="54864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Arial Rounded MT Bold" panose="020F0704030504030204" pitchFamily="34" charset="0"/>
              </a:rPr>
              <a:t>Suppliers:             </a:t>
            </a:r>
            <a:r>
              <a:rPr lang="en-GB" sz="2400" dirty="0">
                <a:latin typeface="Arial Rounded MT Bold" panose="020F0704030504030204" pitchFamily="34" charset="0"/>
              </a:rPr>
              <a:t>Emblem                 My Clothing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77A1A-D501-45DC-BA2E-57B6CBDB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9C2A-99FC-403F-B69A-66DE6EEE5D9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2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5000"/>
    </mc:Choice>
    <mc:Fallback xmlns="">
      <p:transition spd="slow" advClick="0" advTm="23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78CF9A0-5EEF-4200-B5C6-729F29C90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188640"/>
            <a:ext cx="4716524" cy="144016"/>
          </a:xfrm>
        </p:spPr>
        <p:txBody>
          <a:bodyPr>
            <a:noAutofit/>
          </a:bodyPr>
          <a:lstStyle/>
          <a:p>
            <a:pPr algn="ctr"/>
            <a:r>
              <a:rPr lang="en-GB" sz="2800" u="sng" dirty="0">
                <a:latin typeface="Arial Rounded MT Bold" panose="020F0704030504030204" pitchFamily="34" charset="0"/>
              </a:rPr>
              <a:t>Classes and Transition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8D00F7-3DE8-48B0-9F06-6213AC1E74C1}"/>
              </a:ext>
            </a:extLst>
          </p:cNvPr>
          <p:cNvSpPr txBox="1"/>
          <p:nvPr/>
        </p:nvSpPr>
        <p:spPr>
          <a:xfrm>
            <a:off x="197768" y="476672"/>
            <a:ext cx="8748463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latin typeface="Arial Rounded MT Bold" panose="020F0704030504030204" pitchFamily="34" charset="0"/>
            </a:endParaRPr>
          </a:p>
          <a:p>
            <a:r>
              <a:rPr lang="en-GB" b="1" dirty="0">
                <a:latin typeface="Arial Rounded MT Bold" panose="020F0704030504030204" pitchFamily="34" charset="0"/>
              </a:rPr>
              <a:t>Tuesday 18</a:t>
            </a:r>
            <a:r>
              <a:rPr lang="en-GB" b="1" baseline="30000" dirty="0">
                <a:latin typeface="Arial Rounded MT Bold" panose="020F0704030504030204" pitchFamily="34" charset="0"/>
              </a:rPr>
              <a:t>th</a:t>
            </a:r>
            <a:r>
              <a:rPr lang="en-GB" b="1" dirty="0">
                <a:latin typeface="Arial Rounded MT Bold" panose="020F0704030504030204" pitchFamily="34" charset="0"/>
              </a:rPr>
              <a:t> June </a:t>
            </a:r>
            <a:r>
              <a:rPr lang="en-GB" sz="1600" b="1" i="1" dirty="0">
                <a:latin typeface="Arial Rounded MT Bold" panose="020F0704030504030204" pitchFamily="34" charset="0"/>
              </a:rPr>
              <a:t>- Stay and Play </a:t>
            </a:r>
            <a:r>
              <a:rPr lang="en-GB" sz="1400" dirty="0">
                <a:latin typeface="Arial Rounded MT Bold" panose="020F0704030504030204" pitchFamily="34" charset="0"/>
              </a:rPr>
              <a:t>–- 3.45pm to 4.30pm: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 Rounded MT Bold" panose="020F0704030504030204" pitchFamily="34" charset="0"/>
              </a:rPr>
              <a:t> An informal play session on our </a:t>
            </a:r>
            <a:r>
              <a:rPr lang="en-GB" sz="1400" dirty="0" err="1">
                <a:latin typeface="Arial Rounded MT Bold" panose="020F0704030504030204" pitchFamily="34" charset="0"/>
              </a:rPr>
              <a:t>astro</a:t>
            </a:r>
            <a:r>
              <a:rPr lang="en-GB" sz="1400" dirty="0">
                <a:latin typeface="Arial Rounded MT Bold" panose="020F0704030504030204" pitchFamily="34" charset="0"/>
              </a:rPr>
              <a:t> to start to make some new friends and connect with other parents. (</a:t>
            </a:r>
            <a:r>
              <a:rPr lang="en-GB" sz="1400" i="1" dirty="0">
                <a:latin typeface="Arial Rounded MT Bold" panose="020F0704030504030204" pitchFamily="34" charset="0"/>
              </a:rPr>
              <a:t>Siblings welcome)</a:t>
            </a:r>
          </a:p>
          <a:p>
            <a:endParaRPr lang="en-GB" sz="1400" dirty="0">
              <a:latin typeface="Arial Rounded MT Bold" panose="020F0704030504030204" pitchFamily="34" charset="0"/>
            </a:endParaRPr>
          </a:p>
          <a:p>
            <a:r>
              <a:rPr lang="en-GB" b="1" dirty="0">
                <a:latin typeface="Arial Rounded MT Bold" panose="020F0704030504030204" pitchFamily="34" charset="0"/>
              </a:rPr>
              <a:t>Wednesday 19</a:t>
            </a:r>
            <a:r>
              <a:rPr lang="en-GB" b="1" baseline="30000" dirty="0">
                <a:latin typeface="Arial Rounded MT Bold" panose="020F0704030504030204" pitchFamily="34" charset="0"/>
              </a:rPr>
              <a:t>th</a:t>
            </a:r>
            <a:r>
              <a:rPr lang="en-GB" b="1" dirty="0">
                <a:latin typeface="Arial Rounded MT Bold" panose="020F0704030504030204" pitchFamily="34" charset="0"/>
              </a:rPr>
              <a:t> June </a:t>
            </a:r>
            <a:r>
              <a:rPr lang="en-GB" dirty="0">
                <a:latin typeface="Arial Rounded MT Bold" panose="020F0704030504030204" pitchFamily="34" charset="0"/>
              </a:rPr>
              <a:t>– </a:t>
            </a:r>
            <a:r>
              <a:rPr lang="en-GB" sz="1600" b="1" i="1" dirty="0">
                <a:latin typeface="Arial Rounded MT Bold" panose="020F0704030504030204" pitchFamily="34" charset="0"/>
              </a:rPr>
              <a:t>Stay and Play</a:t>
            </a:r>
            <a:r>
              <a:rPr lang="en-GB" sz="1400" dirty="0">
                <a:latin typeface="Arial Rounded MT Bold" panose="020F0704030504030204" pitchFamily="34" charset="0"/>
              </a:rPr>
              <a:t>–- 9.15am to 9.45am:</a:t>
            </a:r>
          </a:p>
          <a:p>
            <a:r>
              <a:rPr lang="en-GB" sz="1400" dirty="0">
                <a:latin typeface="Arial Rounded MT Bold" panose="020F0704030504030204" pitchFamily="34" charset="0"/>
              </a:rPr>
              <a:t>Parents drop children off for a tour of the Foundation classrooms, a few games and a story with the Foundation team (</a:t>
            </a:r>
            <a:r>
              <a:rPr lang="en-GB" sz="1400" i="1" dirty="0">
                <a:latin typeface="Arial Rounded MT Bold" panose="020F0704030504030204" pitchFamily="34" charset="0"/>
              </a:rPr>
              <a:t>children only)</a:t>
            </a:r>
          </a:p>
          <a:p>
            <a:endParaRPr lang="en-GB" sz="1400" dirty="0">
              <a:latin typeface="Arial Rounded MT Bold" panose="020F0704030504030204" pitchFamily="34" charset="0"/>
            </a:endParaRPr>
          </a:p>
          <a:p>
            <a:r>
              <a:rPr lang="en-GB" b="1" dirty="0">
                <a:latin typeface="Arial Rounded MT Bold" panose="020F0704030504030204" pitchFamily="34" charset="0"/>
              </a:rPr>
              <a:t>Friday 21</a:t>
            </a:r>
            <a:r>
              <a:rPr lang="en-GB" b="1" baseline="30000" dirty="0">
                <a:latin typeface="Arial Rounded MT Bold" panose="020F0704030504030204" pitchFamily="34" charset="0"/>
              </a:rPr>
              <a:t>st</a:t>
            </a:r>
            <a:r>
              <a:rPr lang="en-GB" b="1" dirty="0">
                <a:latin typeface="Arial Rounded MT Bold" panose="020F0704030504030204" pitchFamily="34" charset="0"/>
              </a:rPr>
              <a:t> June  - Classes allocated – you will receive a text</a:t>
            </a:r>
          </a:p>
          <a:p>
            <a:pPr>
              <a:lnSpc>
                <a:spcPct val="150000"/>
              </a:lnSpc>
            </a:pPr>
            <a:r>
              <a:rPr lang="en-GB" sz="1400" b="1" dirty="0">
                <a:latin typeface="Arial Rounded MT Bold" panose="020F0704030504030204" pitchFamily="34" charset="0"/>
              </a:rPr>
              <a:t>Pink or Blue?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050" dirty="0">
                <a:latin typeface="Arial Rounded MT Bold" panose="020F0704030504030204" pitchFamily="34" charset="0"/>
              </a:rPr>
              <a:t>Boys/girls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050" dirty="0">
                <a:latin typeface="Arial Rounded MT Bold" panose="020F0704030504030204" pitchFamily="34" charset="0"/>
              </a:rPr>
              <a:t>Age – term of birth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050" dirty="0">
                <a:latin typeface="Arial Rounded MT Bold" panose="020F0704030504030204" pitchFamily="34" charset="0"/>
              </a:rPr>
              <a:t>Advice from Preschools/Nurseries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050" dirty="0">
                <a:latin typeface="Arial Rounded MT Bold" panose="020F0704030504030204" pitchFamily="34" charset="0"/>
              </a:rPr>
              <a:t>Sibling at Abacus</a:t>
            </a:r>
          </a:p>
          <a:p>
            <a:endParaRPr lang="en-GB" b="1" dirty="0">
              <a:latin typeface="Arial Rounded MT Bold" panose="020F0704030504030204" pitchFamily="34" charset="0"/>
            </a:endParaRPr>
          </a:p>
          <a:p>
            <a:r>
              <a:rPr lang="en-GB" b="1" dirty="0">
                <a:latin typeface="Arial Rounded MT Bold" panose="020F0704030504030204" pitchFamily="34" charset="0"/>
              </a:rPr>
              <a:t>Thursday 27</a:t>
            </a:r>
            <a:r>
              <a:rPr lang="en-GB" b="1" baseline="30000" dirty="0">
                <a:latin typeface="Arial Rounded MT Bold" panose="020F0704030504030204" pitchFamily="34" charset="0"/>
              </a:rPr>
              <a:t>th</a:t>
            </a:r>
            <a:r>
              <a:rPr lang="en-GB" b="1" dirty="0">
                <a:latin typeface="Arial Rounded MT Bold" panose="020F0704030504030204" pitchFamily="34" charset="0"/>
              </a:rPr>
              <a:t> June </a:t>
            </a:r>
            <a:r>
              <a:rPr lang="en-GB" sz="1050" b="1" dirty="0">
                <a:latin typeface="Arial Rounded MT Bold" panose="020F0704030504030204" pitchFamily="34" charset="0"/>
              </a:rPr>
              <a:t>(uniform not needed, do not need to bring anything with them)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dirty="0">
                <a:latin typeface="Arial Rounded MT Bold" panose="020F0704030504030204" pitchFamily="34" charset="0"/>
              </a:rPr>
              <a:t>Two sessions – 15 children in each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1200" dirty="0">
                <a:latin typeface="Arial Rounded MT Bold" panose="020F0704030504030204" pitchFamily="34" charset="0"/>
              </a:rPr>
              <a:t>Morning – 9.00am to 11.00am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1200" dirty="0">
                <a:latin typeface="Arial Rounded MT Bold" panose="020F0704030504030204" pitchFamily="34" charset="0"/>
              </a:rPr>
              <a:t>Afternoon – 1.00pm to 3.00pm</a:t>
            </a:r>
          </a:p>
          <a:p>
            <a:pPr>
              <a:lnSpc>
                <a:spcPct val="150000"/>
              </a:lnSpc>
            </a:pPr>
            <a:r>
              <a:rPr lang="en-GB" b="1" dirty="0">
                <a:latin typeface="Arial Rounded MT Bold" panose="020F0704030504030204" pitchFamily="34" charset="0"/>
              </a:rPr>
              <a:t>Friday 28</a:t>
            </a:r>
            <a:r>
              <a:rPr lang="en-GB" b="1" baseline="30000" dirty="0">
                <a:latin typeface="Arial Rounded MT Bold" panose="020F0704030504030204" pitchFamily="34" charset="0"/>
              </a:rPr>
              <a:t>th</a:t>
            </a:r>
            <a:r>
              <a:rPr lang="en-GB" b="1" dirty="0">
                <a:latin typeface="Arial Rounded MT Bold" panose="020F0704030504030204" pitchFamily="34" charset="0"/>
              </a:rPr>
              <a:t> June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dirty="0">
                <a:latin typeface="Arial Rounded MT Bold" panose="020F0704030504030204" pitchFamily="34" charset="0"/>
              </a:rPr>
              <a:t>One session – all children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1200" dirty="0">
                <a:latin typeface="Arial Rounded MT Bold" panose="020F0704030504030204" pitchFamily="34" charset="0"/>
              </a:rPr>
              <a:t>9.30am to 11.30am</a:t>
            </a:r>
          </a:p>
          <a:p>
            <a:pPr>
              <a:lnSpc>
                <a:spcPct val="150000"/>
              </a:lnSpc>
            </a:pPr>
            <a:endParaRPr lang="en-GB" sz="1400" dirty="0">
              <a:latin typeface="Arial Rounded MT Bold" panose="020F0704030504030204" pitchFamily="34" charset="0"/>
            </a:endParaRPr>
          </a:p>
          <a:p>
            <a:r>
              <a:rPr lang="en-GB" sz="1400" b="1" dirty="0">
                <a:latin typeface="Arial Rounded MT Bold" panose="020F0704030504030204" pitchFamily="34" charset="0"/>
              </a:rPr>
              <a:t>If your child cannot attend either of these days unfortunately we cannot offer an alternative due to transitions being set to coincide with secondary school dates. </a:t>
            </a:r>
          </a:p>
          <a:p>
            <a:endParaRPr lang="en-GB" sz="1400" b="1" u="sng" dirty="0">
              <a:latin typeface="Arial Rounded MT Bold" panose="020F0704030504030204" pitchFamily="34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EB3C50BD-51A8-0FD4-A68B-F5A11434CF6F}"/>
              </a:ext>
            </a:extLst>
          </p:cNvPr>
          <p:cNvSpPr/>
          <p:nvPr/>
        </p:nvSpPr>
        <p:spPr>
          <a:xfrm>
            <a:off x="6444208" y="4653136"/>
            <a:ext cx="2016224" cy="1080120"/>
          </a:xfrm>
          <a:prstGeom prst="wedgeEllipseCallout">
            <a:avLst>
              <a:gd name="adj1" fmla="val -104078"/>
              <a:gd name="adj2" fmla="val -4011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  <a:latin typeface="Bodoni MT" panose="02070603080606020203" pitchFamily="18" charset="0"/>
            </a:endParaRPr>
          </a:p>
          <a:p>
            <a:pPr algn="ctr"/>
            <a:r>
              <a:rPr lang="en-GB" sz="9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 message will go on Tapestry to let you know if your child will be invited to attend the morning or afternoon session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703370-3297-44B7-874D-92C4B943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9C2A-99FC-403F-B69A-66DE6EEE5D9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892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78CF9A0-5EEF-4200-B5C6-729F29C90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596" y="260648"/>
            <a:ext cx="7272808" cy="14401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u="sng" dirty="0">
                <a:latin typeface="Arial Rounded MT Bold" panose="020F0704030504030204" pitchFamily="34" charset="0"/>
              </a:rPr>
              <a:t>Home Visits</a:t>
            </a:r>
            <a:endParaRPr lang="en-GB" sz="4000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8D00F7-3DE8-48B0-9F06-6213AC1E74C1}"/>
              </a:ext>
            </a:extLst>
          </p:cNvPr>
          <p:cNvSpPr txBox="1"/>
          <p:nvPr/>
        </p:nvSpPr>
        <p:spPr>
          <a:xfrm>
            <a:off x="399917" y="548680"/>
            <a:ext cx="8344165" cy="599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Arial Rounded MT Bold" panose="020F0704030504030204" pitchFamily="34" charset="0"/>
              </a:rPr>
              <a:t>Will take place in September on: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Arial Rounded MT Bold" panose="020F0704030504030204" pitchFamily="34" charset="0"/>
              </a:rPr>
              <a:t>Thursday 5</a:t>
            </a:r>
            <a:r>
              <a:rPr lang="en-GB" sz="2000" b="1" baseline="30000" dirty="0">
                <a:latin typeface="Arial Rounded MT Bold" panose="020F0704030504030204" pitchFamily="34" charset="0"/>
              </a:rPr>
              <a:t>th</a:t>
            </a:r>
            <a:r>
              <a:rPr lang="en-GB" sz="2000" b="1" dirty="0">
                <a:latin typeface="Arial Rounded MT Bold" panose="020F07040305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Arial Rounded MT Bold" panose="020F0704030504030204" pitchFamily="34" charset="0"/>
              </a:rPr>
              <a:t>Friday 6</a:t>
            </a:r>
            <a:r>
              <a:rPr lang="en-GB" sz="2000" b="1" baseline="30000" dirty="0">
                <a:latin typeface="Arial Rounded MT Bold" panose="020F0704030504030204" pitchFamily="34" charset="0"/>
              </a:rPr>
              <a:t>th</a:t>
            </a:r>
            <a:r>
              <a:rPr lang="en-GB" sz="2000" b="1" dirty="0">
                <a:latin typeface="Arial Rounded MT Bold" panose="020F07040305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Arial Rounded MT Bold" panose="020F0704030504030204" pitchFamily="34" charset="0"/>
              </a:rPr>
              <a:t>Monday 9</a:t>
            </a:r>
            <a:r>
              <a:rPr lang="en-GB" sz="2000" b="1" baseline="30000" dirty="0">
                <a:latin typeface="Arial Rounded MT Bold" panose="020F0704030504030204" pitchFamily="34" charset="0"/>
              </a:rPr>
              <a:t>th</a:t>
            </a:r>
            <a:r>
              <a:rPr lang="en-GB" sz="2000" b="1" dirty="0">
                <a:latin typeface="Arial Rounded MT Bold" panose="020F07040305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Arial Rounded MT Bold" panose="020F0704030504030204" pitchFamily="34" charset="0"/>
              </a:rPr>
              <a:t>Tuesday 10</a:t>
            </a:r>
            <a:r>
              <a:rPr lang="en-GB" sz="2000" b="1" baseline="30000" dirty="0">
                <a:latin typeface="Arial Rounded MT Bold" panose="020F0704030504030204" pitchFamily="34" charset="0"/>
              </a:rPr>
              <a:t>th</a:t>
            </a:r>
            <a:r>
              <a:rPr lang="en-GB" sz="2000" b="1" dirty="0">
                <a:latin typeface="Arial Rounded MT Bold" panose="020F07040305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Arial Rounded MT Bold" panose="020F0704030504030204" pitchFamily="34" charset="0"/>
              </a:rPr>
              <a:t>Thursday 12</a:t>
            </a:r>
            <a:r>
              <a:rPr lang="en-GB" sz="2000" b="1" baseline="30000" dirty="0">
                <a:latin typeface="Arial Rounded MT Bold" panose="020F0704030504030204" pitchFamily="34" charset="0"/>
              </a:rPr>
              <a:t>th</a:t>
            </a:r>
            <a:r>
              <a:rPr lang="en-GB" sz="2000" b="1" dirty="0">
                <a:latin typeface="Arial Rounded MT Bold" panose="020F070403050403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1400" i="1" dirty="0">
                <a:latin typeface="Arial Rounded MT Bold" panose="020F0704030504030204" pitchFamily="34" charset="0"/>
              </a:rPr>
              <a:t>Time slots are between 9.00am and 12.00pm only. A date/time will be text to you. Please reply via text if you</a:t>
            </a:r>
            <a:r>
              <a:rPr lang="en-GB" sz="1400" b="1" i="1" dirty="0">
                <a:latin typeface="Arial Rounded MT Bold" panose="020F0704030504030204" pitchFamily="34" charset="0"/>
              </a:rPr>
              <a:t> can’t </a:t>
            </a:r>
            <a:r>
              <a:rPr lang="en-GB" sz="1400" i="1" dirty="0">
                <a:latin typeface="Arial Rounded MT Bold" panose="020F0704030504030204" pitchFamily="34" charset="0"/>
              </a:rPr>
              <a:t>make your allocated slot and we will do our best to fit you in at another time</a:t>
            </a:r>
          </a:p>
          <a:p>
            <a:pPr algn="ctr">
              <a:lnSpc>
                <a:spcPct val="150000"/>
              </a:lnSpc>
            </a:pPr>
            <a:endParaRPr lang="en-GB" sz="2000" b="1" dirty="0">
              <a:latin typeface="Arial Rounded MT Bold" panose="020F070403050403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50000"/>
              </a:lnSpc>
            </a:pPr>
            <a:r>
              <a:rPr lang="en-GB" sz="1600" b="1" dirty="0">
                <a:latin typeface="Arial Rounded MT Bold" panose="020F0704030504030204" pitchFamily="34" charset="0"/>
                <a:sym typeface="Wingdings" panose="05000000000000000000" pitchFamily="2" charset="2"/>
              </a:rPr>
              <a:t>**The children’s first day of school is Friday 13</a:t>
            </a:r>
            <a:r>
              <a:rPr lang="en-GB" sz="1600" b="1" baseline="300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th</a:t>
            </a:r>
            <a:r>
              <a:rPr lang="en-GB" sz="1600" b="1" dirty="0">
                <a:latin typeface="Arial Rounded MT Bold" panose="020F0704030504030204" pitchFamily="34" charset="0"/>
                <a:sym typeface="Wingdings" panose="05000000000000000000" pitchFamily="2" charset="2"/>
              </a:rPr>
              <a:t> September – 9.15am to 3.15pm**</a:t>
            </a:r>
          </a:p>
          <a:p>
            <a:pPr algn="ctr">
              <a:lnSpc>
                <a:spcPct val="150000"/>
              </a:lnSpc>
            </a:pPr>
            <a:endParaRPr lang="en-GB" sz="2000" b="1" dirty="0">
              <a:latin typeface="Arial Rounded MT Bold" panose="020F070403050403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50000"/>
              </a:lnSpc>
            </a:pPr>
            <a:r>
              <a:rPr lang="en-GB" b="1" dirty="0">
                <a:latin typeface="Arial Rounded MT Bold" panose="020F0704030504030204" pitchFamily="34" charset="0"/>
                <a:sym typeface="Wingdings" panose="05000000000000000000" pitchFamily="2" charset="2"/>
              </a:rPr>
              <a:t>Monday 16</a:t>
            </a:r>
            <a:r>
              <a:rPr lang="en-GB" b="1" baseline="300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th</a:t>
            </a:r>
            <a:r>
              <a:rPr lang="en-GB" b="1" dirty="0">
                <a:latin typeface="Arial Rounded MT Bold" panose="020F0704030504030204" pitchFamily="34" charset="0"/>
                <a:sym typeface="Wingdings" panose="05000000000000000000" pitchFamily="2" charset="2"/>
              </a:rPr>
              <a:t> September onwards will be 8.45 to 3.15</a:t>
            </a:r>
          </a:p>
          <a:p>
            <a:pPr>
              <a:lnSpc>
                <a:spcPct val="150000"/>
              </a:lnSpc>
            </a:pPr>
            <a:endParaRPr lang="en-GB" sz="1400" i="1" dirty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84C100A-EA3B-4353-A86A-99095F96A7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80112" y="404664"/>
            <a:ext cx="2520280" cy="258629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55F4E-3A3D-4B2F-8FE6-2CF8DAA3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9C2A-99FC-403F-B69A-66DE6EEE5D9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596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7624" y="-99392"/>
            <a:ext cx="6912768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8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90" y="1463328"/>
            <a:ext cx="2846435" cy="18611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7CF24F-119F-6C82-E187-135A5593FC85}"/>
              </a:ext>
            </a:extLst>
          </p:cNvPr>
          <p:cNvSpPr txBox="1"/>
          <p:nvPr/>
        </p:nvSpPr>
        <p:spPr>
          <a:xfrm>
            <a:off x="2051720" y="3717032"/>
            <a:ext cx="7632848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Arial Rounded MT Bold" panose="020F0704030504030204" pitchFamily="34" charset="0"/>
              </a:rPr>
              <a:t>See you on Tuesday 18</a:t>
            </a:r>
            <a:r>
              <a:rPr lang="en-GB" sz="2800" baseline="30000" dirty="0">
                <a:latin typeface="Arial Rounded MT Bold" panose="020F0704030504030204" pitchFamily="34" charset="0"/>
              </a:rPr>
              <a:t>th</a:t>
            </a:r>
            <a:r>
              <a:rPr lang="en-GB" sz="2800" dirty="0">
                <a:latin typeface="Arial Rounded MT Bold" panose="020F0704030504030204" pitchFamily="34" charset="0"/>
              </a:rPr>
              <a:t> June </a:t>
            </a:r>
            <a:r>
              <a:rPr lang="en-GB" sz="28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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6A042-F80C-4616-9335-E0F5A038E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9C2A-99FC-403F-B69A-66DE6EEE5D9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30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7624" y="-99392"/>
            <a:ext cx="6912768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latin typeface="Arial Rounded MT Bold" panose="020F0704030504030204" pitchFamily="34" charset="0"/>
              </a:rPr>
              <a:t>Welcome to Abacus!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90908"/>
            <a:ext cx="2846435" cy="18611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7CF24F-119F-6C82-E187-135A5593FC85}"/>
              </a:ext>
            </a:extLst>
          </p:cNvPr>
          <p:cNvSpPr txBox="1"/>
          <p:nvPr/>
        </p:nvSpPr>
        <p:spPr>
          <a:xfrm>
            <a:off x="1043608" y="4149080"/>
            <a:ext cx="7632848" cy="187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Arial Rounded MT Bold" panose="020F0704030504030204" pitchFamily="34" charset="0"/>
              </a:rPr>
              <a:t>To introduce the Foundation team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Arial Rounded MT Bold" panose="020F0704030504030204" pitchFamily="34" charset="0"/>
              </a:rPr>
              <a:t>To let you know how to prepare your child for school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Arial Rounded MT Bold" panose="020F0704030504030204" pitchFamily="34" charset="0"/>
              </a:rPr>
              <a:t>To discuss the day to day running of Foundation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Arial Rounded MT Bold" panose="020F0704030504030204" pitchFamily="34" charset="0"/>
              </a:rPr>
              <a:t>To share transition arrangements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847BB-3DC5-4E2A-816E-B74346F1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9C2A-99FC-403F-B69A-66DE6EEE5D9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44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u="sng" dirty="0">
                <a:latin typeface="Arial Rounded MT Bold" panose="020F0704030504030204" pitchFamily="34" charset="0"/>
              </a:rPr>
              <a:t>OUR TEAM</a:t>
            </a:r>
            <a:endParaRPr lang="en-GB" sz="4400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823100"/>
            <a:ext cx="8748463" cy="374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400" dirty="0">
                <a:latin typeface="Arial Rounded MT Bold" panose="020F0704030504030204" pitchFamily="34" charset="0"/>
              </a:rPr>
              <a:t>Mrs Borley &amp; Mrs Smith – Blue Class Teachers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400" dirty="0">
                <a:latin typeface="Arial Rounded MT Bold" panose="020F0704030504030204" pitchFamily="34" charset="0"/>
              </a:rPr>
              <a:t>Mrs South – Pink Class Teacher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400" dirty="0">
                <a:latin typeface="Arial Rounded MT Bold" panose="020F0704030504030204" pitchFamily="34" charset="0"/>
              </a:rPr>
              <a:t>Cover Teacher – same person every week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400" dirty="0">
                <a:latin typeface="Arial Rounded MT Bold" panose="020F0704030504030204" pitchFamily="34" charset="0"/>
              </a:rPr>
              <a:t>Mrs Renshaw– Blue Class LSA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400" dirty="0">
                <a:latin typeface="Arial Rounded MT Bold" panose="020F0704030504030204" pitchFamily="34" charset="0"/>
              </a:rPr>
              <a:t>Ms Fryer – Pink Class LSA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Bodoni MT" panose="02070603080606020203" pitchFamily="18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Bodoni MT" panose="02070603080606020203" pitchFamily="18" charset="0"/>
            </a:endParaRPr>
          </a:p>
        </p:txBody>
      </p:sp>
      <p:pic>
        <p:nvPicPr>
          <p:cNvPr id="7" name="Picture 6" descr="A couple of people posing for the camera&#10;&#10;Description automatically generated with low confidence">
            <a:extLst>
              <a:ext uri="{FF2B5EF4-FFF2-40B4-BE49-F238E27FC236}">
                <a16:creationId xmlns:a16="http://schemas.microsoft.com/office/drawing/2014/main" id="{2261A3D0-1AD6-45B3-9A7F-47246ECC7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25685" y="4581128"/>
            <a:ext cx="2694787" cy="19995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B5B7D-57C2-4250-8679-5BC49793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9C2A-99FC-403F-B69A-66DE6EEE5D9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95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272808" cy="14401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u="sng" dirty="0">
                <a:latin typeface="Arial Rounded MT Bold" panose="020F0704030504030204" pitchFamily="34" charset="0"/>
              </a:rPr>
              <a:t>Starting school</a:t>
            </a:r>
            <a:endParaRPr lang="en-GB" sz="4000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914" y="843856"/>
            <a:ext cx="8748463" cy="622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</a:rPr>
              <a:t>Your child is ready for school if they can…</a:t>
            </a:r>
          </a:p>
          <a:p>
            <a:pPr>
              <a:lnSpc>
                <a:spcPct val="150000"/>
              </a:lnSpc>
            </a:pPr>
            <a:endParaRPr lang="en-GB" dirty="0">
              <a:latin typeface="Arial Rounded MT Bold" panose="020F07040305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dirty="0">
                <a:latin typeface="Arial Rounded MT Bold" panose="020F0704030504030204" pitchFamily="34" charset="0"/>
              </a:rPr>
              <a:t>Recognise their name – hear it and see it (no expectation to be able to write it!)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dirty="0">
                <a:latin typeface="Arial Rounded MT Bold" panose="020F0704030504030204" pitchFamily="34" charset="0"/>
              </a:rPr>
              <a:t>Getting dressed/undressed independently – jumper/cardigan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dirty="0">
                <a:latin typeface="Arial Rounded MT Bold" panose="020F0704030504030204" pitchFamily="34" charset="0"/>
              </a:rPr>
              <a:t>Recognise their coat and put it on independently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dirty="0">
                <a:latin typeface="Arial Rounded MT Bold" panose="020F0704030504030204" pitchFamily="34" charset="0"/>
              </a:rPr>
              <a:t>Put their shoes on independently – Velcro, no laces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dirty="0">
                <a:latin typeface="Arial Rounded MT Bold" panose="020F0704030504030204" pitchFamily="34" charset="0"/>
              </a:rPr>
              <a:t>Go to the toilet and wash their hands independently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dirty="0">
                <a:latin typeface="Arial Rounded MT Bold" panose="020F0704030504030204" pitchFamily="34" charset="0"/>
              </a:rPr>
              <a:t>Sit still on the floor with their legs crossed for a short period of time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dirty="0">
                <a:latin typeface="Arial Rounded MT Bold" panose="020F0704030504030204" pitchFamily="34" charset="0"/>
              </a:rPr>
              <a:t>Have good manners - know when to say please, thank you and sorry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dirty="0">
                <a:latin typeface="Arial Rounded MT Bold" panose="020F0704030504030204" pitchFamily="34" charset="0"/>
              </a:rPr>
              <a:t>Be able to tidy up after themselves – putting toys away, tucking their chair in </a:t>
            </a:r>
            <a:r>
              <a:rPr lang="en-GB" sz="1600" dirty="0" err="1">
                <a:latin typeface="Arial Rounded MT Bold" panose="020F0704030504030204" pitchFamily="34" charset="0"/>
              </a:rPr>
              <a:t>etc</a:t>
            </a:r>
            <a:endParaRPr lang="en-GB" sz="1600" dirty="0">
              <a:latin typeface="Arial Rounded MT Bold" panose="020F07040305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dirty="0">
                <a:latin typeface="Arial Rounded MT Bold" panose="020F0704030504030204" pitchFamily="34" charset="0"/>
              </a:rPr>
              <a:t>Take turns and share with other children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dirty="0">
                <a:latin typeface="Arial Rounded MT Bold" panose="020F0704030504030204" pitchFamily="34" charset="0"/>
              </a:rPr>
              <a:t>Be able to tolerate delay/be aware of other’s needs </a:t>
            </a:r>
          </a:p>
          <a:p>
            <a:pPr>
              <a:lnSpc>
                <a:spcPct val="150000"/>
              </a:lnSpc>
            </a:pPr>
            <a:endParaRPr lang="en-GB" dirty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Arial Rounded MT Bold" panose="020F0704030504030204" pitchFamily="34" charset="0"/>
                <a:hlinkClick r:id="rId3"/>
              </a:rPr>
              <a:t>https://www.familylives.org.uk/advice/primary/learning-school/starting-primary-school</a:t>
            </a:r>
            <a:endParaRPr lang="en-GB" dirty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5D28526-94F0-4EC2-9B45-EAD06BC760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50725" y="123776"/>
            <a:ext cx="1617652" cy="14401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97AEB9-9B27-42A2-AEB8-0957653DA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9C2A-99FC-403F-B69A-66DE6EEE5D9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62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0"/>
    </mc:Choice>
    <mc:Fallback xmlns="">
      <p:transition spd="slow" advClick="0" advTm="2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164" y="332656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u="sng" dirty="0">
                <a:latin typeface="Arial Rounded MT Bold" panose="020F0704030504030204" pitchFamily="34" charset="0"/>
              </a:rPr>
              <a:t>A day in the life…</a:t>
            </a:r>
            <a:endParaRPr lang="en-GB" sz="4000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402" y="1052736"/>
            <a:ext cx="8748463" cy="558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b="1" dirty="0">
                <a:latin typeface="Arial Rounded MT Bold" panose="020F0704030504030204" pitchFamily="34" charset="0"/>
              </a:rPr>
              <a:t>8:45 -</a:t>
            </a:r>
            <a:r>
              <a:rPr lang="en-GB" sz="2000" dirty="0">
                <a:latin typeface="Arial Rounded MT Bold" panose="020F0704030504030204" pitchFamily="34" charset="0"/>
              </a:rPr>
              <a:t> Register and Early Morning Work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b="1" dirty="0">
                <a:latin typeface="Arial Rounded MT Bold" panose="020F0704030504030204" pitchFamily="34" charset="0"/>
              </a:rPr>
              <a:t>9:00 - </a:t>
            </a:r>
            <a:r>
              <a:rPr lang="en-GB" sz="2000" dirty="0">
                <a:latin typeface="Arial Rounded MT Bold" panose="020F0704030504030204" pitchFamily="34" charset="0"/>
              </a:rPr>
              <a:t>Phonics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b="1" dirty="0">
                <a:latin typeface="Arial Rounded MT Bold" panose="020F0704030504030204" pitchFamily="34" charset="0"/>
              </a:rPr>
              <a:t>9:30 – </a:t>
            </a:r>
            <a:r>
              <a:rPr lang="en-GB" sz="2000" dirty="0">
                <a:latin typeface="Arial Rounded MT Bold" panose="020F0704030504030204" pitchFamily="34" charset="0"/>
              </a:rPr>
              <a:t>English  (Free Play &amp; Snack)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b="1" dirty="0">
                <a:latin typeface="Arial Rounded MT Bold" panose="020F0704030504030204" pitchFamily="34" charset="0"/>
              </a:rPr>
              <a:t>10:45 - </a:t>
            </a:r>
            <a:r>
              <a:rPr lang="en-GB" sz="2000" dirty="0">
                <a:latin typeface="Arial Rounded MT Bold" panose="020F0704030504030204" pitchFamily="34" charset="0"/>
              </a:rPr>
              <a:t>Playtime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b="1" dirty="0">
                <a:latin typeface="Arial Rounded MT Bold" panose="020F0704030504030204" pitchFamily="34" charset="0"/>
              </a:rPr>
              <a:t>11:00 – </a:t>
            </a:r>
            <a:r>
              <a:rPr lang="en-GB" sz="2000" dirty="0">
                <a:latin typeface="Arial Rounded MT Bold" panose="020F0704030504030204" pitchFamily="34" charset="0"/>
              </a:rPr>
              <a:t>Maths (Free Play)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b="1" dirty="0">
                <a:latin typeface="Arial Rounded MT Bold" panose="020F0704030504030204" pitchFamily="34" charset="0"/>
              </a:rPr>
              <a:t>11:35 – </a:t>
            </a:r>
            <a:r>
              <a:rPr lang="en-GB" sz="2000" dirty="0">
                <a:latin typeface="Arial Rounded MT Bold" panose="020F0704030504030204" pitchFamily="34" charset="0"/>
              </a:rPr>
              <a:t>Singing and poem of the day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b="1" dirty="0">
                <a:latin typeface="Arial Rounded MT Bold" panose="020F0704030504030204" pitchFamily="34" charset="0"/>
              </a:rPr>
              <a:t>11:45 - </a:t>
            </a:r>
            <a:r>
              <a:rPr lang="en-GB" sz="2000" dirty="0">
                <a:latin typeface="Arial Rounded MT Bold" panose="020F0704030504030204" pitchFamily="34" charset="0"/>
              </a:rPr>
              <a:t>Lunchtime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b="1" dirty="0">
                <a:latin typeface="Arial Rounded MT Bold" panose="020F0704030504030204" pitchFamily="34" charset="0"/>
              </a:rPr>
              <a:t>12:45 - </a:t>
            </a:r>
            <a:r>
              <a:rPr lang="en-GB" sz="2000" dirty="0">
                <a:latin typeface="Arial Rounded MT Bold" panose="020F0704030504030204" pitchFamily="34" charset="0"/>
              </a:rPr>
              <a:t>Register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b="1" dirty="0">
                <a:latin typeface="Arial Rounded MT Bold" panose="020F0704030504030204" pitchFamily="34" charset="0"/>
              </a:rPr>
              <a:t>12:50 - </a:t>
            </a:r>
            <a:r>
              <a:rPr lang="en-GB" sz="2000" dirty="0">
                <a:latin typeface="Arial Rounded MT Bold" panose="020F0704030504030204" pitchFamily="34" charset="0"/>
              </a:rPr>
              <a:t>Phonics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b="1" dirty="0">
                <a:latin typeface="Arial Rounded MT Bold" panose="020F0704030504030204" pitchFamily="34" charset="0"/>
              </a:rPr>
              <a:t>13:15 - </a:t>
            </a:r>
            <a:r>
              <a:rPr lang="en-GB" sz="2000" dirty="0">
                <a:latin typeface="Arial Rounded MT Bold" panose="020F0704030504030204" pitchFamily="34" charset="0"/>
              </a:rPr>
              <a:t>Topic work / PE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b="1" dirty="0">
                <a:latin typeface="Arial Rounded MT Bold" panose="020F0704030504030204" pitchFamily="34" charset="0"/>
              </a:rPr>
              <a:t>14:45 – </a:t>
            </a:r>
            <a:r>
              <a:rPr lang="en-GB" sz="2000" dirty="0">
                <a:latin typeface="Arial Rounded MT Bold" panose="020F0704030504030204" pitchFamily="34" charset="0"/>
              </a:rPr>
              <a:t>Reading – individual and whole class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b="1" dirty="0">
                <a:latin typeface="Arial Rounded MT Bold" panose="020F0704030504030204" pitchFamily="34" charset="0"/>
              </a:rPr>
              <a:t>15:15 - </a:t>
            </a:r>
            <a:r>
              <a:rPr lang="en-GB" sz="2000" dirty="0" err="1">
                <a:latin typeface="Arial Rounded MT Bold" panose="020F0704030504030204" pitchFamily="34" charset="0"/>
              </a:rPr>
              <a:t>Hometime</a:t>
            </a:r>
            <a:endParaRPr lang="en-GB" sz="2000" b="1" dirty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545F3-BD57-4CFB-BC64-C076E83C4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9C2A-99FC-403F-B69A-66DE6EEE5D9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24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0"/>
    </mc:Choice>
    <mc:Fallback xmlns="">
      <p:transition spd="slow" advClick="0" advTm="13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48308" y="980728"/>
            <a:ext cx="792088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u="sng" dirty="0">
                <a:latin typeface="Arial Rounded MT Bold" panose="020F0704030504030204" pitchFamily="34" charset="0"/>
              </a:rPr>
              <a:t>Lunch</a:t>
            </a:r>
            <a:br>
              <a:rPr lang="en-GB" sz="3200" u="sng" dirty="0">
                <a:latin typeface="Arial Rounded MT Bold" panose="020F0704030504030204" pitchFamily="34" charset="0"/>
              </a:rPr>
            </a:br>
            <a:br>
              <a:rPr lang="en-GB" sz="3200" u="sng" dirty="0">
                <a:latin typeface="Arial Rounded MT Bold" panose="020F0704030504030204" pitchFamily="34" charset="0"/>
              </a:rPr>
            </a:br>
            <a:br>
              <a:rPr lang="en-GB" sz="3200" u="sng" dirty="0">
                <a:latin typeface="Arial Rounded MT Bold" panose="020F0704030504030204" pitchFamily="34" charset="0"/>
              </a:rPr>
            </a:br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499" y="980728"/>
            <a:ext cx="9036495" cy="7102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</a:rPr>
              <a:t>The children get an hour for lunch:  11:45 – 12:45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</a:rPr>
              <a:t>Free school meals for all children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</a:rPr>
              <a:t>Red – meat option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</a:rPr>
              <a:t>Green – vegetarian option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</a:rPr>
              <a:t>Yellow – jacket potato (cheese/beans/tuna)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</a:rPr>
              <a:t>Purple – roll/baguette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dirty="0">
              <a:latin typeface="Arial Rounded MT Bold" panose="020F07040305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</a:rPr>
              <a:t>Allergies/dietary needs can be met – arrange a meeting to discuss/can discuss at home visit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</a:rPr>
              <a:t>Talk to your child in the morning about the choices and help them make a good choice </a:t>
            </a:r>
            <a:r>
              <a:rPr lang="en-GB" dirty="0">
                <a:latin typeface="Arial Rounded MT Bold" panose="020F0704030504030204" pitchFamily="34" charset="0"/>
                <a:sym typeface="Wingdings" panose="05000000000000000000" pitchFamily="2" charset="2"/>
              </a:rPr>
              <a:t>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  <a:sym typeface="Wingdings" panose="05000000000000000000" pitchFamily="2" charset="2"/>
              </a:rPr>
              <a:t>Healthy and Nut Free School – packed lunches need to reflect this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  <a:sym typeface="Wingdings" panose="05000000000000000000" pitchFamily="2" charset="2"/>
              </a:rPr>
              <a:t>Limited time – don’t over pack! </a:t>
            </a:r>
            <a:endParaRPr lang="en-GB" dirty="0"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dirty="0">
                <a:latin typeface="Arial Rounded MT Bold" panose="020F0704030504030204" pitchFamily="34" charset="0"/>
              </a:rPr>
              <a:t> 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dirty="0"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</a:pPr>
            <a:endParaRPr lang="en-GB" dirty="0">
              <a:latin typeface="Arial Rounded MT Bold" panose="020F07040305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1A10A6-DD01-44F4-9CFE-C52EF476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9C2A-99FC-403F-B69A-66DE6EEE5D9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96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6000"/>
    </mc:Choice>
    <mc:Fallback xmlns="">
      <p:transition spd="slow" advClick="0" advTm="6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48308" y="980728"/>
            <a:ext cx="792088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u="sng" dirty="0">
                <a:latin typeface="Arial Rounded MT Bold" panose="020F0704030504030204" pitchFamily="34" charset="0"/>
              </a:rPr>
              <a:t>Parent Pay</a:t>
            </a:r>
            <a:br>
              <a:rPr lang="en-GB" sz="3200" u="sng" dirty="0">
                <a:latin typeface="Arial Rounded MT Bold" panose="020F0704030504030204" pitchFamily="34" charset="0"/>
              </a:rPr>
            </a:br>
            <a:br>
              <a:rPr lang="en-GB" sz="3200" u="sng" dirty="0">
                <a:latin typeface="Arial Rounded MT Bold" panose="020F0704030504030204" pitchFamily="34" charset="0"/>
              </a:rPr>
            </a:br>
            <a:br>
              <a:rPr lang="en-GB" sz="3200" u="sng" dirty="0">
                <a:latin typeface="Arial Rounded MT Bold" panose="020F0704030504030204" pitchFamily="34" charset="0"/>
              </a:rPr>
            </a:br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0156" y="1412776"/>
            <a:ext cx="9036495" cy="42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</a:rPr>
              <a:t>We are a cashless school – you will be provided with a log in for Parent Pay once your child starts school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</a:rPr>
              <a:t>Pay for trips, events and snack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dirty="0">
              <a:latin typeface="Arial Rounded MT Bold" panose="020F07040305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</a:rPr>
              <a:t>Snack: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</a:rPr>
              <a:t>Pay £20 termly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</a:rPr>
              <a:t>Free fruit is provided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</a:rPr>
              <a:t>Milk is available via Cool Milk scheme (free for under 5’s)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dirty="0">
              <a:latin typeface="Arial Rounded MT Bold" panose="020F07040305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Adel St John The Baptist Church Of England Primary School - Cool Milk">
            <a:extLst>
              <a:ext uri="{FF2B5EF4-FFF2-40B4-BE49-F238E27FC236}">
                <a16:creationId xmlns:a16="http://schemas.microsoft.com/office/drawing/2014/main" id="{5694C4DE-3E4B-4840-8B06-4ED943787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90" y="5621429"/>
            <a:ext cx="2566049" cy="107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owl of grapes and apples&#10;&#10;Description automatically generated with medium confidence">
            <a:extLst>
              <a:ext uri="{FF2B5EF4-FFF2-40B4-BE49-F238E27FC236}">
                <a16:creationId xmlns:a16="http://schemas.microsoft.com/office/drawing/2014/main" id="{0E0CBCC9-263A-46CE-9813-C1579E813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17326" y="1844824"/>
            <a:ext cx="2831976" cy="2119557"/>
          </a:xfrm>
          <a:prstGeom prst="rect">
            <a:avLst/>
          </a:prstGeom>
        </p:spPr>
      </p:pic>
      <p:pic>
        <p:nvPicPr>
          <p:cNvPr id="9" name="Picture 8" descr="A picture containing food, different, fresh, vegetable&#10;&#10;Description automatically generated">
            <a:extLst>
              <a:ext uri="{FF2B5EF4-FFF2-40B4-BE49-F238E27FC236}">
                <a16:creationId xmlns:a16="http://schemas.microsoft.com/office/drawing/2014/main" id="{68868085-5E99-4450-BBC6-CD60C431F6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27661" y="5065595"/>
            <a:ext cx="2449460" cy="162606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A4EACF-228A-44C9-AE6E-B9B8F275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9C2A-99FC-403F-B69A-66DE6EEE5D9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86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2000"/>
    </mc:Choice>
    <mc:Fallback xmlns="">
      <p:transition spd="slow" advClick="0" advTm="5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89107"/>
            <a:ext cx="7886700" cy="1325563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Abacus House Teams</a:t>
            </a:r>
          </a:p>
        </p:txBody>
      </p:sp>
      <p:pic>
        <p:nvPicPr>
          <p:cNvPr id="3" name="Picture 2" descr="Image result for saint george andrew david patr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87431"/>
            <a:ext cx="2664296" cy="374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DC5E0C-4420-45D8-90C3-F5B08969BA3F}"/>
              </a:ext>
            </a:extLst>
          </p:cNvPr>
          <p:cNvSpPr txBox="1"/>
          <p:nvPr/>
        </p:nvSpPr>
        <p:spPr>
          <a:xfrm>
            <a:off x="395536" y="5301208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 Rounded MT Bold" panose="020F0704030504030204" pitchFamily="34" charset="0"/>
              </a:rPr>
              <a:t>Siblings will be in the same houses. 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The children are then split to ensure a balance of boys/girls across the houses.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00BB5-8BDC-4D9E-8969-6212EE04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9C2A-99FC-403F-B69A-66DE6EEE5D9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9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4000"/>
    </mc:Choice>
    <mc:Fallback xmlns="">
      <p:transition spd="slow" advClick="0" advTm="3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237512"/>
            <a:ext cx="8352928" cy="437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sz="20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Arial Rounded MT Bold" panose="020F0704030504030204" pitchFamily="34" charset="0"/>
              </a:rPr>
              <a:t>PE kit –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Arial Rounded MT Bold" panose="020F0704030504030204" pitchFamily="34" charset="0"/>
              </a:rPr>
              <a:t>House colour top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Arial Rounded MT Bold" panose="020F0704030504030204" pitchFamily="34" charset="0"/>
              </a:rPr>
              <a:t>Black shorts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Arial Rounded MT Bold" panose="020F0704030504030204" pitchFamily="34" charset="0"/>
              </a:rPr>
              <a:t>Black trainers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Arial Rounded MT Bold" panose="020F0704030504030204" pitchFamily="34" charset="0"/>
              </a:rPr>
              <a:t>Plain black tracksuit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sz="20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Arial Rounded MT Bold" panose="020F0704030504030204" pitchFamily="34" charset="0"/>
              </a:rPr>
              <a:t>No earrings anyway as per EYFS Policy</a:t>
            </a:r>
            <a:endParaRPr lang="en-GB" sz="24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sz="2800" dirty="0">
              <a:latin typeface="Arial Rounded MT Bold" panose="020F07040305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3148" y="716668"/>
            <a:ext cx="7272808" cy="14401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P.E</a:t>
            </a:r>
            <a:endParaRPr lang="en-GB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04C25D-4820-4773-BC69-D2788E5C5935}"/>
              </a:ext>
            </a:extLst>
          </p:cNvPr>
          <p:cNvGrpSpPr/>
          <p:nvPr/>
        </p:nvGrpSpPr>
        <p:grpSpPr>
          <a:xfrm>
            <a:off x="6084168" y="824952"/>
            <a:ext cx="2018692" cy="1903456"/>
            <a:chOff x="5289612" y="1237512"/>
            <a:chExt cx="3096344" cy="30243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F2DA98-5D55-4F71-B947-08A69A60B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350" t="35975" r="39500" b="5118"/>
            <a:stretch/>
          </p:blipFill>
          <p:spPr>
            <a:xfrm>
              <a:off x="5289612" y="1237512"/>
              <a:ext cx="3096344" cy="3024336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4902FF2-B081-436D-B54E-CB091AFC80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64" t="64026" r="16400" b="5118"/>
            <a:stretch/>
          </p:blipFill>
          <p:spPr bwMode="auto">
            <a:xfrm>
              <a:off x="5314220" y="2677672"/>
              <a:ext cx="1586644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 descr="A picture containing clothing, suit&#10;&#10;Description automatically generated">
            <a:extLst>
              <a:ext uri="{FF2B5EF4-FFF2-40B4-BE49-F238E27FC236}">
                <a16:creationId xmlns:a16="http://schemas.microsoft.com/office/drawing/2014/main" id="{46D084F1-696D-4515-A09D-3B2EAC58B4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85439" y="2984567"/>
            <a:ext cx="2017421" cy="245030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8131AB-22F9-43B0-B8EF-EF2CBDCC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9C2A-99FC-403F-B69A-66DE6EEE5D9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82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000"/>
    </mc:Choice>
    <mc:Fallback xmlns="">
      <p:transition spd="slow" advClick="0" advTm="7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2993</TotalTime>
  <Words>1041</Words>
  <Application>Microsoft Office PowerPoint</Application>
  <PresentationFormat>On-screen Show (4:3)</PresentationFormat>
  <Paragraphs>165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Rounded MT Bold</vt:lpstr>
      <vt:lpstr>Bodoni MT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OUR TEAM</vt:lpstr>
      <vt:lpstr>Starting school</vt:lpstr>
      <vt:lpstr>A day in the life…</vt:lpstr>
      <vt:lpstr>Lunch   </vt:lpstr>
      <vt:lpstr>Parent Pay   </vt:lpstr>
      <vt:lpstr>Abacus House Teams</vt:lpstr>
      <vt:lpstr>P.E</vt:lpstr>
      <vt:lpstr>Communication </vt:lpstr>
      <vt:lpstr>Uniform Expectations</vt:lpstr>
      <vt:lpstr>Classes and Transition</vt:lpstr>
      <vt:lpstr>Home Visits</vt:lpstr>
      <vt:lpstr>PowerPoint Presentation</vt:lpstr>
    </vt:vector>
  </TitlesOfParts>
  <Company>Abacus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STAGE 1  INTRODUCTION EVENING</dc:title>
  <dc:creator>S Goldsmith</dc:creator>
  <cp:lastModifiedBy>S Howard</cp:lastModifiedBy>
  <cp:revision>109</cp:revision>
  <cp:lastPrinted>2024-05-21T15:35:10Z</cp:lastPrinted>
  <dcterms:created xsi:type="dcterms:W3CDTF">2015-09-08T08:12:39Z</dcterms:created>
  <dcterms:modified xsi:type="dcterms:W3CDTF">2024-06-07T12:38:20Z</dcterms:modified>
</cp:coreProperties>
</file>